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Raleway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Lat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bold.fntdata"/><Relationship Id="rId82" Type="http://schemas.openxmlformats.org/officeDocument/2006/relationships/font" Target="fonts/Lato-boldItalic.fntdata"/><Relationship Id="rId81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aleway-italic.fntdata"/><Relationship Id="rId72" Type="http://schemas.openxmlformats.org/officeDocument/2006/relationships/font" Target="fonts/Raleway-bold.fntdata"/><Relationship Id="rId31" Type="http://schemas.openxmlformats.org/officeDocument/2006/relationships/slide" Target="slides/slide26.xml"/><Relationship Id="rId75" Type="http://schemas.openxmlformats.org/officeDocument/2006/relationships/font" Target="fonts/Roboto-regular.fntdata"/><Relationship Id="rId30" Type="http://schemas.openxmlformats.org/officeDocument/2006/relationships/slide" Target="slides/slide25.xml"/><Relationship Id="rId74" Type="http://schemas.openxmlformats.org/officeDocument/2006/relationships/font" Target="fonts/Raleway-boldItalic.fntdata"/><Relationship Id="rId33" Type="http://schemas.openxmlformats.org/officeDocument/2006/relationships/slide" Target="slides/slide28.xml"/><Relationship Id="rId77" Type="http://schemas.openxmlformats.org/officeDocument/2006/relationships/font" Target="fonts/Roboto-italic.fntdata"/><Relationship Id="rId32" Type="http://schemas.openxmlformats.org/officeDocument/2006/relationships/slide" Target="slides/slide27.xml"/><Relationship Id="rId76" Type="http://schemas.openxmlformats.org/officeDocument/2006/relationships/font" Target="fonts/Roboto-bold.fntdata"/><Relationship Id="rId35" Type="http://schemas.openxmlformats.org/officeDocument/2006/relationships/slide" Target="slides/slide30.xml"/><Relationship Id="rId79" Type="http://schemas.openxmlformats.org/officeDocument/2006/relationships/font" Target="fonts/Lato-regular.fntdata"/><Relationship Id="rId34" Type="http://schemas.openxmlformats.org/officeDocument/2006/relationships/slide" Target="slides/slide29.xml"/><Relationship Id="rId78" Type="http://schemas.openxmlformats.org/officeDocument/2006/relationships/font" Target="fonts/Roboto-boldItalic.fntdata"/><Relationship Id="rId71" Type="http://schemas.openxmlformats.org/officeDocument/2006/relationships/font" Target="fonts/Raleway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694e41e5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694e41e5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the prototype making - the results and conclusions from testing are in the next slides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74827f5bb_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74827f5bb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694e41e5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694e41e5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694e41e5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694e41e5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694e41e5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694e41e5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694e41e5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694e41e5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694e41e5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694e41e5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74827f5bb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74827f5bb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694e41e5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694e41e5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74827f5bb_2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74827f5bb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94e41e5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694e41e5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74827f5bb_2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74827f5bb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74827f5bb_2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74827f5bb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74827f5bb_2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74827f5bb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74827f5bb_2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74827f5bb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74827f5bb_2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74827f5bb_2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74827f5bb_2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74827f5bb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74827f5bb_2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74827f5bb_2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74827f5bb_2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74827f5bb_2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74827f5bb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74827f5bb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971a9ce7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1971a9ce7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694e41e5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694e41e5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== You are here!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6bd49dd9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26bd49dd9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6bd49dd9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26bd49dd9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6bd49dd9b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6bd49dd9b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6bd49dd9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6bd49dd9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6bd49dd9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6bd49dd9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971a9ce7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971a9ce7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7598846b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27598846b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74827f5bb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74827f5bb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74827f5b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74827f5b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Ray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274827f5bb_3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274827f5bb_3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74827f5bb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74827f5bb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274827f5b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274827f5b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Ray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274827f5bb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274827f5bb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Ray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74827f5bb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74827f5bb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274827f5bb_3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274827f5bb_3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274827f5bb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274827f5bb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274827f5bb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274827f5bb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274827f5bb_3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274827f5bb_3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Ray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74827f5bb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74827f5bb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Ray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74827f5bb_2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274827f5bb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9a58204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19a58204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a49fea84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a49fea84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1971a9ce7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1971a9ce7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99e8ac3a8_2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99e8ac3a8_2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1a49feaa2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1a49feaa2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274827f5bb_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274827f5bb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274827f5bb_2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274827f5bb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2baea944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22baea944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74827f5b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274827f5b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274827f5bb_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274827f5bb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274827f5bb_2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274827f5bb_2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74827f5bb_2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74827f5bb_2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971a9ce7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971a9ce7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91392e01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191392e01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191392e01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191392e01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91392e01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91392e01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191392e01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191392e01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191392e01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191392e01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191392e0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191392e0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74827f5bb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74827f5bb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694e41e5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694e41e5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694e41e5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694e41e5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wanted to test: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Positional accuracy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Friction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Singularity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Envelope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Relationship Id="rId4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9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jpg"/><Relationship Id="rId4" Type="http://schemas.openxmlformats.org/officeDocument/2006/relationships/image" Target="../media/image56.jpg"/><Relationship Id="rId5" Type="http://schemas.openxmlformats.org/officeDocument/2006/relationships/image" Target="../media/image51.jpg"/><Relationship Id="rId6" Type="http://schemas.openxmlformats.org/officeDocument/2006/relationships/image" Target="../media/image52.jpg"/><Relationship Id="rId7" Type="http://schemas.openxmlformats.org/officeDocument/2006/relationships/image" Target="../media/image5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Prototype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Diogo, Lio, Ray, Jose, Sam and Cameron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Phase	</a:t>
            </a: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460" y="1909652"/>
            <a:ext cx="1378864" cy="188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925" y="1909651"/>
            <a:ext cx="2153184" cy="1885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3683" y="1909652"/>
            <a:ext cx="1952593" cy="188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 rotWithShape="1">
          <a:blip r:embed="rId6">
            <a:alphaModFix/>
          </a:blip>
          <a:srcRect b="13102" l="0" r="0" t="10938"/>
          <a:stretch/>
        </p:blipFill>
        <p:spPr>
          <a:xfrm>
            <a:off x="6640790" y="1909650"/>
            <a:ext cx="1863960" cy="18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idx="4294967295" type="body"/>
          </p:nvPr>
        </p:nvSpPr>
        <p:spPr>
          <a:xfrm>
            <a:off x="5312775" y="1404950"/>
            <a:ext cx="2891700" cy="1157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Challenge Overview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Concept Phase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b="1" lang="en" sz="1900">
                <a:solidFill>
                  <a:schemeClr val="lt1"/>
                </a:solidFill>
              </a:rPr>
              <a:t>Testing Phase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5332825" y="2145742"/>
            <a:ext cx="2856000" cy="402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 txBox="1"/>
          <p:nvPr>
            <p:ph type="title"/>
          </p:nvPr>
        </p:nvSpPr>
        <p:spPr>
          <a:xfrm>
            <a:off x="727800" y="401100"/>
            <a:ext cx="5025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5312750" y="2773050"/>
            <a:ext cx="2891700" cy="148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Mechanical Design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Magnets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Electrical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727802" y="1313100"/>
            <a:ext cx="3842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&amp; Background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Technical Details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Beta Thoughts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1" name="Google Shape;231;p23"/>
          <p:cNvCxnSpPr>
            <a:endCxn id="226" idx="1"/>
          </p:cNvCxnSpPr>
          <p:nvPr/>
        </p:nvCxnSpPr>
        <p:spPr>
          <a:xfrm>
            <a:off x="4638675" y="1625000"/>
            <a:ext cx="674100" cy="358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2" name="Google Shape;232;p23"/>
          <p:cNvCxnSpPr>
            <a:endCxn id="229" idx="1"/>
          </p:cNvCxnSpPr>
          <p:nvPr/>
        </p:nvCxnSpPr>
        <p:spPr>
          <a:xfrm>
            <a:off x="3857750" y="2390250"/>
            <a:ext cx="1455000" cy="112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3" name="Google Shape;233;p23"/>
          <p:cNvSpPr/>
          <p:nvPr/>
        </p:nvSpPr>
        <p:spPr>
          <a:xfrm>
            <a:off x="710000" y="1341100"/>
            <a:ext cx="3794700" cy="544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</a:t>
            </a:r>
            <a:endParaRPr/>
          </a:p>
        </p:txBody>
      </p:sp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729450" y="2078875"/>
            <a:ext cx="3891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Narrowed the ideation to two concepts: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Parallel Gantry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Paralel Open Linkage</a:t>
            </a:r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350" y="1472850"/>
            <a:ext cx="4217849" cy="294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</a:t>
            </a:r>
            <a:endParaRPr/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b="13102" l="0" r="0" t="10938"/>
          <a:stretch/>
        </p:blipFill>
        <p:spPr>
          <a:xfrm>
            <a:off x="4610699" y="725575"/>
            <a:ext cx="4180000" cy="42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 rotWithShape="1">
          <a:blip r:embed="rId4">
            <a:alphaModFix/>
          </a:blip>
          <a:srcRect b="26061" l="0" r="0" t="6666"/>
          <a:stretch/>
        </p:blipFill>
        <p:spPr>
          <a:xfrm>
            <a:off x="785550" y="2082450"/>
            <a:ext cx="3119875" cy="2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</a:t>
            </a:r>
            <a:endParaRPr/>
          </a:p>
        </p:txBody>
      </p:sp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9373" l="0" r="0" t="7452"/>
          <a:stretch/>
        </p:blipFill>
        <p:spPr>
          <a:xfrm>
            <a:off x="5229453" y="760275"/>
            <a:ext cx="3701524" cy="41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 rotWithShape="1">
          <a:blip r:embed="rId4">
            <a:alphaModFix/>
          </a:blip>
          <a:srcRect b="0" l="1332" r="0" t="0"/>
          <a:stretch/>
        </p:blipFill>
        <p:spPr>
          <a:xfrm>
            <a:off x="3101480" y="2571750"/>
            <a:ext cx="1970550" cy="12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02" y="2082324"/>
            <a:ext cx="2383050" cy="25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</a:t>
            </a:r>
            <a:endParaRPr/>
          </a:p>
        </p:txBody>
      </p:sp>
      <p:sp>
        <p:nvSpPr>
          <p:cNvPr id="261" name="Google Shape;261;p27"/>
          <p:cNvSpPr txBox="1"/>
          <p:nvPr>
            <p:ph idx="1" type="body"/>
          </p:nvPr>
        </p:nvSpPr>
        <p:spPr>
          <a:xfrm>
            <a:off x="729450" y="2078875"/>
            <a:ext cx="5156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 decided on two, 2R arms with parallel linkages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Easier to control friction at shafts w/ bearings than with rolling surfaces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 inertia - motors mounted at base rather than on frame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Parallel design much more </a:t>
            </a:r>
            <a:r>
              <a:rPr lang="en"/>
              <a:t>straightforward</a:t>
            </a:r>
            <a:r>
              <a:rPr lang="en"/>
              <a:t> than in gantry system</a:t>
            </a:r>
            <a:endParaRPr/>
          </a:p>
        </p:txBody>
      </p:sp>
      <p:pic>
        <p:nvPicPr>
          <p:cNvPr id="262" name="Google Shape;262;p27"/>
          <p:cNvPicPr preferRelativeResize="0"/>
          <p:nvPr/>
        </p:nvPicPr>
        <p:blipFill rotWithShape="1">
          <a:blip r:embed="rId3">
            <a:alphaModFix/>
          </a:blip>
          <a:srcRect b="9373" l="0" r="0" t="7452"/>
          <a:stretch/>
        </p:blipFill>
        <p:spPr>
          <a:xfrm>
            <a:off x="6155268" y="1543050"/>
            <a:ext cx="2641507" cy="292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1-DOF</a:t>
            </a:r>
            <a:endParaRPr/>
          </a:p>
        </p:txBody>
      </p:sp>
      <p:sp>
        <p:nvSpPr>
          <p:cNvPr id="268" name="Google Shape;268;p28"/>
          <p:cNvSpPr txBox="1"/>
          <p:nvPr>
            <p:ph idx="1" type="body"/>
          </p:nvPr>
        </p:nvSpPr>
        <p:spPr>
          <a:xfrm>
            <a:off x="729450" y="2078875"/>
            <a:ext cx="667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</a:t>
            </a:r>
            <a:r>
              <a:rPr lang="en" sz="1700"/>
              <a:t>antry style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Presented quicker path to working demo by repurposing 3D printer components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Control system learnings applicable to any style of robot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Included magnet into design to begin to test how magnet interacts with virtual controller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/>
        </p:nvSpPr>
        <p:spPr>
          <a:xfrm>
            <a:off x="5312750" y="2773050"/>
            <a:ext cx="2891700" cy="148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b="1"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Mechanical Design</a:t>
            </a:r>
            <a:endParaRPr b="1"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Magnets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Electrical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9"/>
          <p:cNvSpPr txBox="1"/>
          <p:nvPr>
            <p:ph idx="4294967295" type="body"/>
          </p:nvPr>
        </p:nvSpPr>
        <p:spPr>
          <a:xfrm>
            <a:off x="5312775" y="1404950"/>
            <a:ext cx="2891700" cy="1157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Challenge Overview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Concept Phase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Testing Phase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5332825" y="2792624"/>
            <a:ext cx="2856000" cy="402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"/>
          <p:cNvSpPr txBox="1"/>
          <p:nvPr>
            <p:ph type="title"/>
          </p:nvPr>
        </p:nvSpPr>
        <p:spPr>
          <a:xfrm>
            <a:off x="727800" y="401100"/>
            <a:ext cx="5025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277" name="Google Shape;277;p29"/>
          <p:cNvSpPr txBox="1"/>
          <p:nvPr/>
        </p:nvSpPr>
        <p:spPr>
          <a:xfrm>
            <a:off x="727802" y="1313100"/>
            <a:ext cx="3842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&amp; Background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Technical Details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Beta Thoughts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8" name="Google Shape;278;p29"/>
          <p:cNvCxnSpPr>
            <a:endCxn id="274" idx="1"/>
          </p:cNvCxnSpPr>
          <p:nvPr/>
        </p:nvCxnSpPr>
        <p:spPr>
          <a:xfrm>
            <a:off x="4638675" y="1625000"/>
            <a:ext cx="674100" cy="358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9" name="Google Shape;279;p29"/>
          <p:cNvCxnSpPr>
            <a:endCxn id="273" idx="1"/>
          </p:cNvCxnSpPr>
          <p:nvPr/>
        </p:nvCxnSpPr>
        <p:spPr>
          <a:xfrm>
            <a:off x="3857750" y="2390250"/>
            <a:ext cx="1455000" cy="112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80" name="Google Shape;280;p29"/>
          <p:cNvSpPr/>
          <p:nvPr/>
        </p:nvSpPr>
        <p:spPr>
          <a:xfrm>
            <a:off x="710000" y="2071550"/>
            <a:ext cx="3060900" cy="544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727650" y="647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Top Level</a:t>
            </a:r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850" y="1167525"/>
            <a:ext cx="4833150" cy="38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7913350" y="1538025"/>
            <a:ext cx="10698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20 mm profile 80/20 frame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3804725" y="1066075"/>
            <a:ext cx="1169700" cy="6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Symmetric phantom 2R linkages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7485300" y="4088175"/>
            <a:ext cx="8487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Acrylic base plate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7224125" y="858625"/>
            <a:ext cx="10374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Touchscreen tablet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457325" y="4377825"/>
            <a:ext cx="10374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Transmission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2" name="Google Shape;292;p30"/>
          <p:cNvCxnSpPr>
            <a:stCxn id="290" idx="1"/>
          </p:cNvCxnSpPr>
          <p:nvPr/>
        </p:nvCxnSpPr>
        <p:spPr>
          <a:xfrm flipH="1">
            <a:off x="6425825" y="1071025"/>
            <a:ext cx="798300" cy="761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93" name="Google Shape;293;p30"/>
          <p:cNvCxnSpPr>
            <a:stCxn id="288" idx="2"/>
          </p:cNvCxnSpPr>
          <p:nvPr/>
        </p:nvCxnSpPr>
        <p:spPr>
          <a:xfrm>
            <a:off x="4389575" y="1675675"/>
            <a:ext cx="572700" cy="381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30"/>
          <p:cNvSpPr txBox="1"/>
          <p:nvPr>
            <p:ph idx="1" type="body"/>
          </p:nvPr>
        </p:nvSpPr>
        <p:spPr>
          <a:xfrm>
            <a:off x="727650" y="1354475"/>
            <a:ext cx="28656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Key Requirements</a:t>
            </a:r>
            <a:endParaRPr b="1" sz="1500" u="sng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Continuous 6N at each end effector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Track fingers moving 150 mm/s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100 micron resolution of position at each end effector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200"/>
              <a:buChar char="●"/>
            </a:pPr>
            <a:r>
              <a:rPr lang="en" sz="1200"/>
              <a:t>User experiences 100 grams or less of inertia in free motion</a:t>
            </a:r>
            <a:endParaRPr sz="1200"/>
          </a:p>
        </p:txBody>
      </p:sp>
      <p:cxnSp>
        <p:nvCxnSpPr>
          <p:cNvPr id="295" name="Google Shape;295;p30"/>
          <p:cNvCxnSpPr>
            <a:stCxn id="287" idx="2"/>
          </p:cNvCxnSpPr>
          <p:nvPr/>
        </p:nvCxnSpPr>
        <p:spPr>
          <a:xfrm flipH="1">
            <a:off x="7939750" y="1962825"/>
            <a:ext cx="508500" cy="514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0"/>
          <p:cNvCxnSpPr>
            <a:stCxn id="289" idx="0"/>
          </p:cNvCxnSpPr>
          <p:nvPr/>
        </p:nvCxnSpPr>
        <p:spPr>
          <a:xfrm rot="10800000">
            <a:off x="7294950" y="3571575"/>
            <a:ext cx="614700" cy="516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97" name="Google Shape;297;p30"/>
          <p:cNvCxnSpPr>
            <a:stCxn id="291" idx="0"/>
          </p:cNvCxnSpPr>
          <p:nvPr/>
        </p:nvCxnSpPr>
        <p:spPr>
          <a:xfrm flipH="1" rot="10800000">
            <a:off x="3976025" y="3064425"/>
            <a:ext cx="1812300" cy="1313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727650" y="647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Phantom Linkage</a:t>
            </a:r>
            <a:endParaRPr/>
          </a:p>
        </p:txBody>
      </p:sp>
      <p:pic>
        <p:nvPicPr>
          <p:cNvPr id="303" name="Google Shape;303;p31"/>
          <p:cNvPicPr preferRelativeResize="0"/>
          <p:nvPr/>
        </p:nvPicPr>
        <p:blipFill rotWithShape="1">
          <a:blip r:embed="rId3">
            <a:alphaModFix/>
          </a:blip>
          <a:srcRect b="0" l="16575" r="33361" t="0"/>
          <a:stretch/>
        </p:blipFill>
        <p:spPr>
          <a:xfrm>
            <a:off x="5056575" y="874225"/>
            <a:ext cx="3477300" cy="384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 txBox="1"/>
          <p:nvPr>
            <p:ph idx="1" type="body"/>
          </p:nvPr>
        </p:nvSpPr>
        <p:spPr>
          <a:xfrm>
            <a:off x="727650" y="1361700"/>
            <a:ext cx="42057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Pros</a:t>
            </a:r>
            <a:endParaRPr b="1" sz="1500" u="sng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Commonly solved kinematics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Low inertia; all motors anchored to mechanical </a:t>
            </a:r>
            <a:r>
              <a:rPr lang="en" sz="1200"/>
              <a:t>ground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Uses only revolute joints; minimal friction and chance of binding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 u="sng"/>
              <a:t>Cons</a:t>
            </a:r>
            <a:endParaRPr b="1" sz="1500" u="sng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Performs differently across workspace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Extends beyond workspace; doesn’t package cleanly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200"/>
              <a:buChar char="●"/>
            </a:pPr>
            <a:r>
              <a:rPr lang="en" sz="1200"/>
              <a:t>Added inertia from proximal and outer links</a:t>
            </a:r>
            <a:endParaRPr sz="1200"/>
          </a:p>
        </p:txBody>
      </p:sp>
      <p:sp>
        <p:nvSpPr>
          <p:cNvPr id="305" name="Google Shape;305;p31"/>
          <p:cNvSpPr txBox="1"/>
          <p:nvPr/>
        </p:nvSpPr>
        <p:spPr>
          <a:xfrm>
            <a:off x="7344675" y="2220100"/>
            <a:ext cx="15660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Base link, provides out-of-plane stiffness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7915375" y="2980075"/>
            <a:ext cx="8487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Proximal 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5555600" y="1589925"/>
            <a:ext cx="8487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Distal 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5012525" y="4002600"/>
            <a:ext cx="8487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Outer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9" name="Google Shape;309;p31"/>
          <p:cNvCxnSpPr>
            <a:stCxn id="307" idx="3"/>
          </p:cNvCxnSpPr>
          <p:nvPr/>
        </p:nvCxnSpPr>
        <p:spPr>
          <a:xfrm>
            <a:off x="6404300" y="1709925"/>
            <a:ext cx="492300" cy="93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1"/>
          <p:cNvCxnSpPr>
            <a:stCxn id="305" idx="1"/>
          </p:cNvCxnSpPr>
          <p:nvPr/>
        </p:nvCxnSpPr>
        <p:spPr>
          <a:xfrm flipH="1">
            <a:off x="6846075" y="2432500"/>
            <a:ext cx="498600" cy="311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1"/>
          <p:cNvCxnSpPr>
            <a:stCxn id="306" idx="1"/>
          </p:cNvCxnSpPr>
          <p:nvPr/>
        </p:nvCxnSpPr>
        <p:spPr>
          <a:xfrm flipH="1">
            <a:off x="7621075" y="3192475"/>
            <a:ext cx="294300" cy="176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1"/>
          <p:cNvCxnSpPr>
            <a:stCxn id="308" idx="0"/>
          </p:cNvCxnSpPr>
          <p:nvPr/>
        </p:nvCxnSpPr>
        <p:spPr>
          <a:xfrm flipH="1" rot="10800000">
            <a:off x="5436875" y="3615000"/>
            <a:ext cx="496200" cy="387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1"/>
          <p:cNvSpPr txBox="1"/>
          <p:nvPr/>
        </p:nvSpPr>
        <p:spPr>
          <a:xfrm>
            <a:off x="7676875" y="4516950"/>
            <a:ext cx="10872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All links made from AL6061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598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Intros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7379625" y="2527200"/>
            <a:ext cx="16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Cam Mastoras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Team Lead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900" y="1208550"/>
            <a:ext cx="1457125" cy="14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200" y="1171125"/>
            <a:ext cx="1457125" cy="140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475" y="1133738"/>
            <a:ext cx="1333410" cy="143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9775" y="3091075"/>
            <a:ext cx="1560125" cy="145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0502" y="3091075"/>
            <a:ext cx="1560126" cy="147365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764913" y="2639400"/>
            <a:ext cx="16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Yujui Chen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Electronics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3297013" y="4484525"/>
            <a:ext cx="16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Samuel Petralia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CAD/Mechanical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4666200" y="2571750"/>
            <a:ext cx="16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Lio Liang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Controls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156275" y="4513575"/>
            <a:ext cx="16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Jose Amador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Magnet/Sourcing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649" y="2962512"/>
            <a:ext cx="1333400" cy="1439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232800" y="4329875"/>
            <a:ext cx="16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Diogo Costa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Magnet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3341" l="11689" r="20701" t="10093"/>
          <a:stretch/>
        </p:blipFill>
        <p:spPr>
          <a:xfrm>
            <a:off x="954000" y="1298525"/>
            <a:ext cx="4887576" cy="363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>
            <p:ph type="title"/>
          </p:nvPr>
        </p:nvSpPr>
        <p:spPr>
          <a:xfrm>
            <a:off x="727650" y="647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Transmission</a:t>
            </a:r>
            <a:endParaRPr/>
          </a:p>
        </p:txBody>
      </p:sp>
      <p:pic>
        <p:nvPicPr>
          <p:cNvPr id="320" name="Google Shape;320;p32"/>
          <p:cNvPicPr preferRelativeResize="0"/>
          <p:nvPr/>
        </p:nvPicPr>
        <p:blipFill rotWithShape="1">
          <a:blip r:embed="rId4">
            <a:alphaModFix/>
          </a:blip>
          <a:srcRect b="0" l="5294" r="13259" t="0"/>
          <a:stretch/>
        </p:blipFill>
        <p:spPr>
          <a:xfrm>
            <a:off x="5490500" y="647400"/>
            <a:ext cx="3653502" cy="2605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32"/>
          <p:cNvCxnSpPr/>
          <p:nvPr/>
        </p:nvCxnSpPr>
        <p:spPr>
          <a:xfrm flipH="1" rot="-10570333">
            <a:off x="6669839" y="1099083"/>
            <a:ext cx="1334677" cy="1610385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2"/>
          <p:cNvCxnSpPr/>
          <p:nvPr/>
        </p:nvCxnSpPr>
        <p:spPr>
          <a:xfrm rot="-10569543">
            <a:off x="7724961" y="889838"/>
            <a:ext cx="340365" cy="244437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2"/>
          <p:cNvCxnSpPr/>
          <p:nvPr/>
        </p:nvCxnSpPr>
        <p:spPr>
          <a:xfrm rot="-10569543">
            <a:off x="6285746" y="2407557"/>
            <a:ext cx="340365" cy="244437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32"/>
          <p:cNvSpPr txBox="1"/>
          <p:nvPr/>
        </p:nvSpPr>
        <p:spPr>
          <a:xfrm>
            <a:off x="2349500" y="4467775"/>
            <a:ext cx="10407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2X brushless DC motor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5032725" y="3605975"/>
            <a:ext cx="11541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2X 5:1 planetary gearbox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4572000" y="1784275"/>
            <a:ext cx="8250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Common shaft / axis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816750" y="3144950"/>
            <a:ext cx="12768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2.5:1 XL timing belt reduction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8" name="Google Shape;328;p32"/>
          <p:cNvCxnSpPr>
            <a:stCxn id="327" idx="3"/>
          </p:cNvCxnSpPr>
          <p:nvPr/>
        </p:nvCxnSpPr>
        <p:spPr>
          <a:xfrm flipH="1" rot="10800000">
            <a:off x="2093550" y="2760050"/>
            <a:ext cx="1514100" cy="597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9" name="Google Shape;329;p32"/>
          <p:cNvCxnSpPr>
            <a:stCxn id="324" idx="0"/>
          </p:cNvCxnSpPr>
          <p:nvPr/>
        </p:nvCxnSpPr>
        <p:spPr>
          <a:xfrm flipH="1" rot="10800000">
            <a:off x="2869850" y="3810475"/>
            <a:ext cx="457200" cy="657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0" name="Google Shape;330;p32"/>
          <p:cNvCxnSpPr>
            <a:stCxn id="325" idx="1"/>
          </p:cNvCxnSpPr>
          <p:nvPr/>
        </p:nvCxnSpPr>
        <p:spPr>
          <a:xfrm rot="10800000">
            <a:off x="4310325" y="3527975"/>
            <a:ext cx="722400" cy="290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1" name="Google Shape;331;p32"/>
          <p:cNvCxnSpPr>
            <a:stCxn id="326" idx="1"/>
          </p:cNvCxnSpPr>
          <p:nvPr/>
        </p:nvCxnSpPr>
        <p:spPr>
          <a:xfrm flipH="1">
            <a:off x="3839400" y="1996675"/>
            <a:ext cx="732600" cy="60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title"/>
          </p:nvPr>
        </p:nvSpPr>
        <p:spPr>
          <a:xfrm>
            <a:off x="727650" y="647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Component Selection</a:t>
            </a:r>
            <a:endParaRPr/>
          </a:p>
        </p:txBody>
      </p:sp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727650" y="1361700"/>
            <a:ext cx="35901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Rationale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6N required continuously at end effectors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High torque motor with 12.5:1 overall transmission reduction meets force requirement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Gearbox has 0.1 degrees of backlash, which is too much when projected to end-effectors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Include pulley reduction between gearbox and output shafts to reduce backlash at the end effectors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 u="sng"/>
              <a:t>Results</a:t>
            </a:r>
            <a:endParaRPr b="1" sz="1500" u="sng"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Min. feasible output force: </a:t>
            </a:r>
            <a:r>
              <a:rPr b="1" lang="en" sz="1200"/>
              <a:t>8.5 N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Max. projected backlash: </a:t>
            </a:r>
            <a:r>
              <a:rPr b="1" lang="en" sz="1200"/>
              <a:t>0.31 mm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Max. reflected inertia: </a:t>
            </a:r>
            <a:r>
              <a:rPr b="1" lang="en" sz="1200"/>
              <a:t>32 g</a:t>
            </a:r>
            <a:endParaRPr b="1" sz="1200"/>
          </a:p>
        </p:txBody>
      </p:sp>
      <p:grpSp>
        <p:nvGrpSpPr>
          <p:cNvPr id="338" name="Google Shape;338;p33"/>
          <p:cNvGrpSpPr/>
          <p:nvPr/>
        </p:nvGrpSpPr>
        <p:grpSpPr>
          <a:xfrm>
            <a:off x="4631025" y="1405400"/>
            <a:ext cx="4094325" cy="3296576"/>
            <a:chOff x="4631025" y="1405400"/>
            <a:chExt cx="4094325" cy="3296576"/>
          </a:xfrm>
        </p:grpSpPr>
        <p:pic>
          <p:nvPicPr>
            <p:cNvPr id="339" name="Google Shape;33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1025" y="1549725"/>
              <a:ext cx="4094325" cy="3152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3"/>
            <p:cNvSpPr txBox="1"/>
            <p:nvPr/>
          </p:nvSpPr>
          <p:spPr>
            <a:xfrm>
              <a:off x="4875450" y="1405400"/>
              <a:ext cx="3390300" cy="24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b" bIns="0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accent5"/>
                  </a:solidFill>
                </a:rPr>
                <a:t>Minimum Feasible Output Force Across Workspace (N)</a:t>
              </a:r>
              <a:endParaRPr b="1" sz="900">
                <a:solidFill>
                  <a:schemeClr val="accent5"/>
                </a:solidFill>
              </a:endParaRPr>
            </a:p>
          </p:txBody>
        </p:sp>
      </p:grpSp>
      <p:sp>
        <p:nvSpPr>
          <p:cNvPr id="341" name="Google Shape;341;p33"/>
          <p:cNvSpPr txBox="1"/>
          <p:nvPr/>
        </p:nvSpPr>
        <p:spPr>
          <a:xfrm>
            <a:off x="7150175" y="4618125"/>
            <a:ext cx="185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*For right-hand linkage</a:t>
            </a:r>
            <a:endParaRPr sz="1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3"/>
          <p:cNvSpPr txBox="1"/>
          <p:nvPr/>
        </p:nvSpPr>
        <p:spPr>
          <a:xfrm>
            <a:off x="195600" y="4701975"/>
            <a:ext cx="249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*Detailed motor specs, gearbox specs, and other workspace color plots in reference slides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4"/>
          <p:cNvPicPr preferRelativeResize="0"/>
          <p:nvPr/>
        </p:nvPicPr>
        <p:blipFill rotWithShape="1">
          <a:blip r:embed="rId3">
            <a:alphaModFix/>
          </a:blip>
          <a:srcRect b="0" l="16677" r="31170" t="0"/>
          <a:stretch/>
        </p:blipFill>
        <p:spPr>
          <a:xfrm>
            <a:off x="2535713" y="1318400"/>
            <a:ext cx="3093042" cy="344462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34"/>
          <p:cNvSpPr txBox="1"/>
          <p:nvPr>
            <p:ph type="title"/>
          </p:nvPr>
        </p:nvSpPr>
        <p:spPr>
          <a:xfrm>
            <a:off x="727650" y="647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Shaft Stack: Common Axis</a:t>
            </a:r>
            <a:endParaRPr/>
          </a:p>
        </p:txBody>
      </p:sp>
      <p:grpSp>
        <p:nvGrpSpPr>
          <p:cNvPr id="349" name="Google Shape;349;p34"/>
          <p:cNvGrpSpPr/>
          <p:nvPr/>
        </p:nvGrpSpPr>
        <p:grpSpPr>
          <a:xfrm>
            <a:off x="6061925" y="647400"/>
            <a:ext cx="2890501" cy="2097274"/>
            <a:chOff x="6061925" y="647400"/>
            <a:chExt cx="2890501" cy="2097274"/>
          </a:xfrm>
        </p:grpSpPr>
        <p:grpSp>
          <p:nvGrpSpPr>
            <p:cNvPr id="350" name="Google Shape;350;p34"/>
            <p:cNvGrpSpPr/>
            <p:nvPr/>
          </p:nvGrpSpPr>
          <p:grpSpPr>
            <a:xfrm>
              <a:off x="6061925" y="647400"/>
              <a:ext cx="2890501" cy="2097274"/>
              <a:chOff x="5525850" y="854825"/>
              <a:chExt cx="2890501" cy="2097274"/>
            </a:xfrm>
          </p:grpSpPr>
          <p:pic>
            <p:nvPicPr>
              <p:cNvPr id="351" name="Google Shape;351;p34"/>
              <p:cNvPicPr preferRelativeResize="0"/>
              <p:nvPr/>
            </p:nvPicPr>
            <p:blipFill rotWithShape="1">
              <a:blip r:embed="rId4">
                <a:alphaModFix/>
              </a:blip>
              <a:srcRect b="7318" l="15764" r="22510" t="15569"/>
              <a:stretch/>
            </p:blipFill>
            <p:spPr>
              <a:xfrm>
                <a:off x="5525850" y="854825"/>
                <a:ext cx="2890501" cy="20972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52" name="Google Shape;352;p34"/>
              <p:cNvCxnSpPr/>
              <p:nvPr/>
            </p:nvCxnSpPr>
            <p:spPr>
              <a:xfrm>
                <a:off x="5998350" y="1938825"/>
                <a:ext cx="1528500" cy="72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3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53" name="Google Shape;353;p34"/>
            <p:cNvCxnSpPr/>
            <p:nvPr/>
          </p:nvCxnSpPr>
          <p:spPr>
            <a:xfrm rot="10800000">
              <a:off x="8048500" y="1463300"/>
              <a:ext cx="0" cy="2826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4" name="Google Shape;354;p34"/>
            <p:cNvCxnSpPr/>
            <p:nvPr/>
          </p:nvCxnSpPr>
          <p:spPr>
            <a:xfrm rot="10800000">
              <a:off x="6548950" y="1441650"/>
              <a:ext cx="7200" cy="297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55" name="Google Shape;355;p34"/>
          <p:cNvSpPr txBox="1"/>
          <p:nvPr/>
        </p:nvSpPr>
        <p:spPr>
          <a:xfrm>
            <a:off x="1494350" y="2964650"/>
            <a:ext cx="11163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8mm keyed steel shaft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1228850" y="2131750"/>
            <a:ext cx="1381800" cy="6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4X radial ball bearing- friction fit in parent material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1510250" y="3992975"/>
            <a:ext cx="10845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2X AL6061 mounting plate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4"/>
          <p:cNvSpPr txBox="1"/>
          <p:nvPr/>
        </p:nvSpPr>
        <p:spPr>
          <a:xfrm>
            <a:off x="3035400" y="4719550"/>
            <a:ext cx="226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*Some components hidden for clarity</a:t>
            </a:r>
            <a:endParaRPr sz="1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1033250" y="1444763"/>
            <a:ext cx="15615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Proximal link- clamps to keyed shaft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34"/>
          <p:cNvSpPr txBox="1"/>
          <p:nvPr/>
        </p:nvSpPr>
        <p:spPr>
          <a:xfrm>
            <a:off x="5492000" y="2346650"/>
            <a:ext cx="1276800" cy="6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Active spacer- fastened to pulley and base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5583425" y="3301350"/>
            <a:ext cx="17115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2X Passive spacer- sits on inner race of bearing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2" name="Google Shape;362;p34"/>
          <p:cNvCxnSpPr>
            <a:stCxn id="359" idx="3"/>
          </p:cNvCxnSpPr>
          <p:nvPr/>
        </p:nvCxnSpPr>
        <p:spPr>
          <a:xfrm>
            <a:off x="2594750" y="1657163"/>
            <a:ext cx="1259400" cy="153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3" name="Google Shape;363;p34"/>
          <p:cNvCxnSpPr>
            <a:stCxn id="360" idx="1"/>
          </p:cNvCxnSpPr>
          <p:nvPr/>
        </p:nvCxnSpPr>
        <p:spPr>
          <a:xfrm rot="10800000">
            <a:off x="4564100" y="2644250"/>
            <a:ext cx="927900" cy="7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4" name="Google Shape;364;p34"/>
          <p:cNvCxnSpPr>
            <a:stCxn id="361" idx="1"/>
          </p:cNvCxnSpPr>
          <p:nvPr/>
        </p:nvCxnSpPr>
        <p:spPr>
          <a:xfrm rot="10800000">
            <a:off x="4397225" y="3245550"/>
            <a:ext cx="1186200" cy="268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4"/>
          <p:cNvCxnSpPr>
            <a:stCxn id="357" idx="3"/>
          </p:cNvCxnSpPr>
          <p:nvPr/>
        </p:nvCxnSpPr>
        <p:spPr>
          <a:xfrm>
            <a:off x="2594750" y="4205375"/>
            <a:ext cx="1027500" cy="162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6" name="Google Shape;366;p34"/>
          <p:cNvCxnSpPr>
            <a:stCxn id="355" idx="3"/>
          </p:cNvCxnSpPr>
          <p:nvPr/>
        </p:nvCxnSpPr>
        <p:spPr>
          <a:xfrm>
            <a:off x="2610650" y="3177050"/>
            <a:ext cx="1649100" cy="474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7" name="Google Shape;367;p34"/>
          <p:cNvCxnSpPr>
            <a:stCxn id="356" idx="3"/>
          </p:cNvCxnSpPr>
          <p:nvPr/>
        </p:nvCxnSpPr>
        <p:spPr>
          <a:xfrm>
            <a:off x="2610650" y="2436550"/>
            <a:ext cx="1417200" cy="606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34"/>
          <p:cNvSpPr txBox="1"/>
          <p:nvPr/>
        </p:nvSpPr>
        <p:spPr>
          <a:xfrm>
            <a:off x="5583425" y="4205375"/>
            <a:ext cx="21390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Timing belt pulley- 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keyed to shaft with friction fit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9" name="Google Shape;369;p34"/>
          <p:cNvCxnSpPr>
            <a:stCxn id="368" idx="1"/>
          </p:cNvCxnSpPr>
          <p:nvPr/>
        </p:nvCxnSpPr>
        <p:spPr>
          <a:xfrm rot="10800000">
            <a:off x="4542125" y="3904775"/>
            <a:ext cx="1041300" cy="513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type="title"/>
          </p:nvPr>
        </p:nvSpPr>
        <p:spPr>
          <a:xfrm>
            <a:off x="727650" y="647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Shaft Stack: Proximal-Outer Axis</a:t>
            </a:r>
            <a:endParaRPr/>
          </a:p>
        </p:txBody>
      </p:sp>
      <p:grpSp>
        <p:nvGrpSpPr>
          <p:cNvPr id="375" name="Google Shape;375;p35"/>
          <p:cNvGrpSpPr/>
          <p:nvPr/>
        </p:nvGrpSpPr>
        <p:grpSpPr>
          <a:xfrm>
            <a:off x="6061925" y="647400"/>
            <a:ext cx="2890501" cy="2097274"/>
            <a:chOff x="6061925" y="647400"/>
            <a:chExt cx="2890501" cy="2097274"/>
          </a:xfrm>
        </p:grpSpPr>
        <p:grpSp>
          <p:nvGrpSpPr>
            <p:cNvPr id="376" name="Google Shape;376;p35"/>
            <p:cNvGrpSpPr/>
            <p:nvPr/>
          </p:nvGrpSpPr>
          <p:grpSpPr>
            <a:xfrm>
              <a:off x="6061925" y="647400"/>
              <a:ext cx="2890501" cy="2097274"/>
              <a:chOff x="5525850" y="854825"/>
              <a:chExt cx="2890501" cy="2097274"/>
            </a:xfrm>
          </p:grpSpPr>
          <p:pic>
            <p:nvPicPr>
              <p:cNvPr id="377" name="Google Shape;377;p35"/>
              <p:cNvPicPr preferRelativeResize="0"/>
              <p:nvPr/>
            </p:nvPicPr>
            <p:blipFill rotWithShape="1">
              <a:blip r:embed="rId3">
                <a:alphaModFix/>
              </a:blip>
              <a:srcRect b="7318" l="15764" r="22510" t="15569"/>
              <a:stretch/>
            </p:blipFill>
            <p:spPr>
              <a:xfrm>
                <a:off x="5525850" y="854825"/>
                <a:ext cx="2890501" cy="20972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78" name="Google Shape;378;p35"/>
              <p:cNvCxnSpPr/>
              <p:nvPr/>
            </p:nvCxnSpPr>
            <p:spPr>
              <a:xfrm flipH="1" rot="10800000">
                <a:off x="6070775" y="1547875"/>
                <a:ext cx="550800" cy="528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3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79" name="Google Shape;379;p35"/>
            <p:cNvCxnSpPr/>
            <p:nvPr/>
          </p:nvCxnSpPr>
          <p:spPr>
            <a:xfrm rot="10800000">
              <a:off x="6911050" y="1151900"/>
              <a:ext cx="231900" cy="2028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0" name="Google Shape;380;p35"/>
            <p:cNvCxnSpPr/>
            <p:nvPr/>
          </p:nvCxnSpPr>
          <p:spPr>
            <a:xfrm rot="10800000">
              <a:off x="6411300" y="1687925"/>
              <a:ext cx="202800" cy="1956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81" name="Google Shape;381;p35"/>
          <p:cNvPicPr preferRelativeResize="0"/>
          <p:nvPr/>
        </p:nvPicPr>
        <p:blipFill rotWithShape="1">
          <a:blip r:embed="rId4">
            <a:alphaModFix/>
          </a:blip>
          <a:srcRect b="0" l="0" r="0" t="8450"/>
          <a:stretch/>
        </p:blipFill>
        <p:spPr>
          <a:xfrm>
            <a:off x="2122850" y="1963200"/>
            <a:ext cx="3810275" cy="27271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35"/>
          <p:cNvSpPr txBox="1"/>
          <p:nvPr/>
        </p:nvSpPr>
        <p:spPr>
          <a:xfrm>
            <a:off x="712450" y="2608500"/>
            <a:ext cx="1665000" cy="6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8mm steel shaft- tight slip fit with bearing and proximal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4572000" y="1576038"/>
            <a:ext cx="11877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Proximal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5"/>
          <p:cNvSpPr txBox="1"/>
          <p:nvPr/>
        </p:nvSpPr>
        <p:spPr>
          <a:xfrm>
            <a:off x="6216750" y="4191575"/>
            <a:ext cx="10275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Outer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5818300" y="2744675"/>
            <a:ext cx="16650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AL6061 spacer- rests on bearing inner race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706900" y="4191575"/>
            <a:ext cx="18402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Radial ball bearing- friction fit with outer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7" name="Google Shape;387;p35"/>
          <p:cNvCxnSpPr>
            <a:stCxn id="383" idx="2"/>
          </p:cNvCxnSpPr>
          <p:nvPr/>
        </p:nvCxnSpPr>
        <p:spPr>
          <a:xfrm flipH="1">
            <a:off x="4571250" y="1816038"/>
            <a:ext cx="594600" cy="1045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88" name="Google Shape;388;p35"/>
          <p:cNvCxnSpPr>
            <a:stCxn id="384" idx="1"/>
          </p:cNvCxnSpPr>
          <p:nvPr/>
        </p:nvCxnSpPr>
        <p:spPr>
          <a:xfrm rot="10800000">
            <a:off x="5071050" y="3687275"/>
            <a:ext cx="1145700" cy="624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89" name="Google Shape;389;p35"/>
          <p:cNvCxnSpPr>
            <a:stCxn id="385" idx="1"/>
          </p:cNvCxnSpPr>
          <p:nvPr/>
        </p:nvCxnSpPr>
        <p:spPr>
          <a:xfrm flipH="1">
            <a:off x="4904500" y="2957075"/>
            <a:ext cx="913800" cy="411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35"/>
          <p:cNvCxnSpPr>
            <a:stCxn id="386" idx="3"/>
          </p:cNvCxnSpPr>
          <p:nvPr/>
        </p:nvCxnSpPr>
        <p:spPr>
          <a:xfrm flipH="1" rot="10800000">
            <a:off x="2547100" y="4006175"/>
            <a:ext cx="850500" cy="397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35"/>
          <p:cNvCxnSpPr>
            <a:stCxn id="382" idx="3"/>
          </p:cNvCxnSpPr>
          <p:nvPr/>
        </p:nvCxnSpPr>
        <p:spPr>
          <a:xfrm>
            <a:off x="2377450" y="2913300"/>
            <a:ext cx="1592400" cy="27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2" name="Google Shape;392;p35"/>
          <p:cNvSpPr txBox="1"/>
          <p:nvPr/>
        </p:nvSpPr>
        <p:spPr>
          <a:xfrm>
            <a:off x="1956000" y="1399063"/>
            <a:ext cx="14040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2X c-clip- 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provides axial retention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3" name="Google Shape;393;p35"/>
          <p:cNvCxnSpPr>
            <a:stCxn id="392" idx="2"/>
          </p:cNvCxnSpPr>
          <p:nvPr/>
        </p:nvCxnSpPr>
        <p:spPr>
          <a:xfrm>
            <a:off x="2658000" y="1823863"/>
            <a:ext cx="891900" cy="610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6"/>
          <p:cNvPicPr preferRelativeResize="0"/>
          <p:nvPr/>
        </p:nvPicPr>
        <p:blipFill rotWithShape="1">
          <a:blip r:embed="rId3">
            <a:alphaModFix/>
          </a:blip>
          <a:srcRect b="2092" l="5413" r="6278" t="8486"/>
          <a:stretch/>
        </p:blipFill>
        <p:spPr>
          <a:xfrm>
            <a:off x="2187800" y="1970475"/>
            <a:ext cx="3774299" cy="276735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36"/>
          <p:cNvSpPr txBox="1"/>
          <p:nvPr>
            <p:ph type="title"/>
          </p:nvPr>
        </p:nvSpPr>
        <p:spPr>
          <a:xfrm>
            <a:off x="727650" y="647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Shaft Stack: Distal-Outer Axis</a:t>
            </a:r>
            <a:endParaRPr/>
          </a:p>
        </p:txBody>
      </p:sp>
      <p:grpSp>
        <p:nvGrpSpPr>
          <p:cNvPr id="400" name="Google Shape;400;p36"/>
          <p:cNvGrpSpPr/>
          <p:nvPr/>
        </p:nvGrpSpPr>
        <p:grpSpPr>
          <a:xfrm>
            <a:off x="6054675" y="579500"/>
            <a:ext cx="2890501" cy="2331799"/>
            <a:chOff x="6061925" y="412875"/>
            <a:chExt cx="2890501" cy="2331799"/>
          </a:xfrm>
        </p:grpSpPr>
        <p:grpSp>
          <p:nvGrpSpPr>
            <p:cNvPr id="401" name="Google Shape;401;p36"/>
            <p:cNvGrpSpPr/>
            <p:nvPr/>
          </p:nvGrpSpPr>
          <p:grpSpPr>
            <a:xfrm>
              <a:off x="6061925" y="615675"/>
              <a:ext cx="2890501" cy="2128999"/>
              <a:chOff x="5525850" y="823100"/>
              <a:chExt cx="2890501" cy="2128999"/>
            </a:xfrm>
          </p:grpSpPr>
          <p:pic>
            <p:nvPicPr>
              <p:cNvPr id="402" name="Google Shape;402;p36"/>
              <p:cNvPicPr preferRelativeResize="0"/>
              <p:nvPr/>
            </p:nvPicPr>
            <p:blipFill rotWithShape="1">
              <a:blip r:embed="rId4">
                <a:alphaModFix/>
              </a:blip>
              <a:srcRect b="7318" l="15764" r="22510" t="15569"/>
              <a:stretch/>
            </p:blipFill>
            <p:spPr>
              <a:xfrm>
                <a:off x="5525850" y="854825"/>
                <a:ext cx="2890501" cy="20972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03" name="Google Shape;403;p36"/>
              <p:cNvCxnSpPr/>
              <p:nvPr/>
            </p:nvCxnSpPr>
            <p:spPr>
              <a:xfrm flipH="1" rot="10800000">
                <a:off x="6983575" y="823100"/>
                <a:ext cx="333300" cy="376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3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04" name="Google Shape;404;p36"/>
            <p:cNvCxnSpPr/>
            <p:nvPr/>
          </p:nvCxnSpPr>
          <p:spPr>
            <a:xfrm rot="10800000">
              <a:off x="7621050" y="412875"/>
              <a:ext cx="231900" cy="2028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5" name="Google Shape;405;p36"/>
            <p:cNvCxnSpPr/>
            <p:nvPr/>
          </p:nvCxnSpPr>
          <p:spPr>
            <a:xfrm rot="10800000">
              <a:off x="7244350" y="775275"/>
              <a:ext cx="246300" cy="217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06" name="Google Shape;406;p36"/>
          <p:cNvSpPr txBox="1"/>
          <p:nvPr/>
        </p:nvSpPr>
        <p:spPr>
          <a:xfrm>
            <a:off x="383950" y="2630550"/>
            <a:ext cx="1587900" cy="6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8mm steel shaft- tight slip fit with bearing and distal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6"/>
          <p:cNvSpPr txBox="1"/>
          <p:nvPr/>
        </p:nvSpPr>
        <p:spPr>
          <a:xfrm>
            <a:off x="4666175" y="1456538"/>
            <a:ext cx="10569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Distal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6"/>
          <p:cNvSpPr txBox="1"/>
          <p:nvPr/>
        </p:nvSpPr>
        <p:spPr>
          <a:xfrm>
            <a:off x="6216750" y="4191575"/>
            <a:ext cx="10275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Outer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5818300" y="3019950"/>
            <a:ext cx="16650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AL6061 spacer- rests on bearing inner race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6"/>
          <p:cNvSpPr txBox="1"/>
          <p:nvPr/>
        </p:nvSpPr>
        <p:spPr>
          <a:xfrm>
            <a:off x="786600" y="4467800"/>
            <a:ext cx="18402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Radial ball bearing- friction fit with outer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6"/>
          <p:cNvSpPr txBox="1"/>
          <p:nvPr/>
        </p:nvSpPr>
        <p:spPr>
          <a:xfrm>
            <a:off x="2021200" y="1456538"/>
            <a:ext cx="14040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2X c-clip- provides axial retention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2" name="Google Shape;412;p36"/>
          <p:cNvCxnSpPr>
            <a:stCxn id="407" idx="2"/>
          </p:cNvCxnSpPr>
          <p:nvPr/>
        </p:nvCxnSpPr>
        <p:spPr>
          <a:xfrm flipH="1">
            <a:off x="4904525" y="1696538"/>
            <a:ext cx="290100" cy="1157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13" name="Google Shape;413;p36"/>
          <p:cNvCxnSpPr>
            <a:stCxn id="406" idx="3"/>
          </p:cNvCxnSpPr>
          <p:nvPr/>
        </p:nvCxnSpPr>
        <p:spPr>
          <a:xfrm flipH="1" rot="10800000">
            <a:off x="1971850" y="2781750"/>
            <a:ext cx="2142900" cy="153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14" name="Google Shape;414;p36"/>
          <p:cNvCxnSpPr>
            <a:stCxn id="410" idx="3"/>
          </p:cNvCxnSpPr>
          <p:nvPr/>
        </p:nvCxnSpPr>
        <p:spPr>
          <a:xfrm flipH="1" rot="10800000">
            <a:off x="2626800" y="4085900"/>
            <a:ext cx="749100" cy="594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36"/>
          <p:cNvCxnSpPr>
            <a:stCxn id="408" idx="1"/>
          </p:cNvCxnSpPr>
          <p:nvPr/>
        </p:nvCxnSpPr>
        <p:spPr>
          <a:xfrm rot="10800000">
            <a:off x="5259450" y="3868475"/>
            <a:ext cx="957300" cy="443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16" name="Google Shape;416;p36"/>
          <p:cNvCxnSpPr>
            <a:stCxn id="409" idx="1"/>
          </p:cNvCxnSpPr>
          <p:nvPr/>
        </p:nvCxnSpPr>
        <p:spPr>
          <a:xfrm flipH="1">
            <a:off x="5259400" y="3232350"/>
            <a:ext cx="558900" cy="63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36"/>
          <p:cNvCxnSpPr>
            <a:stCxn id="411" idx="2"/>
          </p:cNvCxnSpPr>
          <p:nvPr/>
        </p:nvCxnSpPr>
        <p:spPr>
          <a:xfrm>
            <a:off x="2723200" y="1881338"/>
            <a:ext cx="797700" cy="574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>
            <p:ph type="title"/>
          </p:nvPr>
        </p:nvSpPr>
        <p:spPr>
          <a:xfrm>
            <a:off x="727650" y="647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Shaft Stack: Base-Distal Axis</a:t>
            </a:r>
            <a:endParaRPr/>
          </a:p>
        </p:txBody>
      </p:sp>
      <p:grpSp>
        <p:nvGrpSpPr>
          <p:cNvPr id="423" name="Google Shape;423;p37"/>
          <p:cNvGrpSpPr/>
          <p:nvPr/>
        </p:nvGrpSpPr>
        <p:grpSpPr>
          <a:xfrm>
            <a:off x="6054675" y="811320"/>
            <a:ext cx="2890501" cy="2099980"/>
            <a:chOff x="6061925" y="644695"/>
            <a:chExt cx="2890501" cy="2099980"/>
          </a:xfrm>
        </p:grpSpPr>
        <p:grpSp>
          <p:nvGrpSpPr>
            <p:cNvPr id="424" name="Google Shape;424;p37"/>
            <p:cNvGrpSpPr/>
            <p:nvPr/>
          </p:nvGrpSpPr>
          <p:grpSpPr>
            <a:xfrm>
              <a:off x="6061925" y="647400"/>
              <a:ext cx="2890501" cy="2097274"/>
              <a:chOff x="5525850" y="854825"/>
              <a:chExt cx="2890501" cy="2097274"/>
            </a:xfrm>
          </p:grpSpPr>
          <p:pic>
            <p:nvPicPr>
              <p:cNvPr id="425" name="Google Shape;425;p37"/>
              <p:cNvPicPr preferRelativeResize="0"/>
              <p:nvPr/>
            </p:nvPicPr>
            <p:blipFill rotWithShape="1">
              <a:blip r:embed="rId3">
                <a:alphaModFix/>
              </a:blip>
              <a:srcRect b="7318" l="15764" r="22510" t="15569"/>
              <a:stretch/>
            </p:blipFill>
            <p:spPr>
              <a:xfrm>
                <a:off x="5525850" y="854825"/>
                <a:ext cx="2890501" cy="20972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26" name="Google Shape;426;p37"/>
              <p:cNvCxnSpPr/>
              <p:nvPr/>
            </p:nvCxnSpPr>
            <p:spPr>
              <a:xfrm flipH="1" rot="10800000">
                <a:off x="7287838" y="1054920"/>
                <a:ext cx="333300" cy="376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3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27" name="Google Shape;427;p37"/>
            <p:cNvCxnSpPr/>
            <p:nvPr/>
          </p:nvCxnSpPr>
          <p:spPr>
            <a:xfrm rot="10800000">
              <a:off x="7925313" y="644695"/>
              <a:ext cx="231900" cy="2028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8" name="Google Shape;428;p37"/>
            <p:cNvCxnSpPr/>
            <p:nvPr/>
          </p:nvCxnSpPr>
          <p:spPr>
            <a:xfrm rot="10800000">
              <a:off x="7548613" y="1007095"/>
              <a:ext cx="246300" cy="217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429" name="Google Shape;4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875" y="1615500"/>
            <a:ext cx="3544500" cy="328142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0" name="Google Shape;430;p37"/>
          <p:cNvSpPr txBox="1"/>
          <p:nvPr/>
        </p:nvSpPr>
        <p:spPr>
          <a:xfrm>
            <a:off x="5137350" y="2396925"/>
            <a:ext cx="16650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AL6061 spacer- rests on bearing inner race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37"/>
          <p:cNvSpPr txBox="1"/>
          <p:nvPr/>
        </p:nvSpPr>
        <p:spPr>
          <a:xfrm>
            <a:off x="4404450" y="1411275"/>
            <a:ext cx="10569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Distal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37"/>
          <p:cNvSpPr txBox="1"/>
          <p:nvPr/>
        </p:nvSpPr>
        <p:spPr>
          <a:xfrm>
            <a:off x="1905275" y="1318863"/>
            <a:ext cx="14040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2X c-clip- provides axial retention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7"/>
          <p:cNvSpPr txBox="1"/>
          <p:nvPr/>
        </p:nvSpPr>
        <p:spPr>
          <a:xfrm>
            <a:off x="5200600" y="4093725"/>
            <a:ext cx="10569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Base 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7"/>
          <p:cNvSpPr txBox="1"/>
          <p:nvPr/>
        </p:nvSpPr>
        <p:spPr>
          <a:xfrm>
            <a:off x="446125" y="4612675"/>
            <a:ext cx="18402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2X r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adial ball bearing- friction fit with base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5" name="Google Shape;435;p37"/>
          <p:cNvCxnSpPr>
            <a:stCxn id="434" idx="3"/>
          </p:cNvCxnSpPr>
          <p:nvPr/>
        </p:nvCxnSpPr>
        <p:spPr>
          <a:xfrm flipH="1" rot="10800000">
            <a:off x="2286325" y="4426375"/>
            <a:ext cx="807000" cy="398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7"/>
          <p:cNvCxnSpPr>
            <a:stCxn id="432" idx="2"/>
          </p:cNvCxnSpPr>
          <p:nvPr/>
        </p:nvCxnSpPr>
        <p:spPr>
          <a:xfrm>
            <a:off x="2607275" y="1743663"/>
            <a:ext cx="565800" cy="291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37"/>
          <p:cNvCxnSpPr>
            <a:stCxn id="433" idx="1"/>
          </p:cNvCxnSpPr>
          <p:nvPr/>
        </p:nvCxnSpPr>
        <p:spPr>
          <a:xfrm rot="10800000">
            <a:off x="4498900" y="3491925"/>
            <a:ext cx="701700" cy="721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38" name="Google Shape;438;p37"/>
          <p:cNvCxnSpPr>
            <a:stCxn id="430" idx="1"/>
          </p:cNvCxnSpPr>
          <p:nvPr/>
        </p:nvCxnSpPr>
        <p:spPr>
          <a:xfrm flipH="1">
            <a:off x="4404450" y="2609325"/>
            <a:ext cx="732900" cy="6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37"/>
          <p:cNvCxnSpPr>
            <a:stCxn id="431" idx="2"/>
          </p:cNvCxnSpPr>
          <p:nvPr/>
        </p:nvCxnSpPr>
        <p:spPr>
          <a:xfrm flipH="1">
            <a:off x="4469700" y="1651275"/>
            <a:ext cx="463200" cy="623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40" name="Google Shape;440;p37"/>
          <p:cNvSpPr txBox="1"/>
          <p:nvPr/>
        </p:nvSpPr>
        <p:spPr>
          <a:xfrm>
            <a:off x="369475" y="3246300"/>
            <a:ext cx="1577400" cy="6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8mm steel shaft- tight slip fit with bearing and distal link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37"/>
          <p:cNvCxnSpPr>
            <a:stCxn id="440" idx="3"/>
          </p:cNvCxnSpPr>
          <p:nvPr/>
        </p:nvCxnSpPr>
        <p:spPr>
          <a:xfrm flipH="1" rot="10800000">
            <a:off x="1946875" y="3028200"/>
            <a:ext cx="1711500" cy="522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/>
          <p:nvPr>
            <p:ph type="title"/>
          </p:nvPr>
        </p:nvSpPr>
        <p:spPr>
          <a:xfrm>
            <a:off x="727650" y="647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Belt Tensioning</a:t>
            </a:r>
            <a:endParaRPr/>
          </a:p>
        </p:txBody>
      </p:sp>
      <p:pic>
        <p:nvPicPr>
          <p:cNvPr id="447" name="Google Shape;4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000" y="1348800"/>
            <a:ext cx="5135999" cy="2983076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38"/>
          <p:cNvSpPr txBox="1"/>
          <p:nvPr/>
        </p:nvSpPr>
        <p:spPr>
          <a:xfrm>
            <a:off x="4113950" y="4216200"/>
            <a:ext cx="21018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AL6061 gearbox mount- slotted to allow for tensioning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767900" y="2282200"/>
            <a:ext cx="14706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AL6061 tension bar- fixed to plate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38"/>
          <p:cNvSpPr txBox="1"/>
          <p:nvPr/>
        </p:nvSpPr>
        <p:spPr>
          <a:xfrm>
            <a:off x="767900" y="3651675"/>
            <a:ext cx="15000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Tighten red screw to apply tension to belt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1" name="Google Shape;451;p38"/>
          <p:cNvCxnSpPr>
            <a:stCxn id="449" idx="3"/>
          </p:cNvCxnSpPr>
          <p:nvPr/>
        </p:nvCxnSpPr>
        <p:spPr>
          <a:xfrm>
            <a:off x="2238500" y="2494600"/>
            <a:ext cx="1224300" cy="511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52" name="Google Shape;452;p38"/>
          <p:cNvCxnSpPr>
            <a:stCxn id="448" idx="0"/>
          </p:cNvCxnSpPr>
          <p:nvPr/>
        </p:nvCxnSpPr>
        <p:spPr>
          <a:xfrm rot="10800000">
            <a:off x="4100450" y="3086100"/>
            <a:ext cx="1064400" cy="1130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53" name="Google Shape;453;p38"/>
          <p:cNvCxnSpPr>
            <a:stCxn id="450" idx="3"/>
          </p:cNvCxnSpPr>
          <p:nvPr/>
        </p:nvCxnSpPr>
        <p:spPr>
          <a:xfrm flipH="1" rot="10800000">
            <a:off x="2267900" y="3173175"/>
            <a:ext cx="1129800" cy="690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/>
          <p:nvPr>
            <p:ph type="title"/>
          </p:nvPr>
        </p:nvSpPr>
        <p:spPr>
          <a:xfrm>
            <a:off x="727650" y="647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Overview</a:t>
            </a:r>
            <a:endParaRPr/>
          </a:p>
        </p:txBody>
      </p:sp>
      <p:pic>
        <p:nvPicPr>
          <p:cNvPr id="459" name="Google Shape;4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536" y="647400"/>
            <a:ext cx="5508164" cy="44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9"/>
          <p:cNvSpPr txBox="1"/>
          <p:nvPr>
            <p:ph idx="1" type="body"/>
          </p:nvPr>
        </p:nvSpPr>
        <p:spPr>
          <a:xfrm>
            <a:off x="727650" y="1354475"/>
            <a:ext cx="324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Key Performance Specs</a:t>
            </a:r>
            <a:endParaRPr b="1" sz="1500" u="sng"/>
          </a:p>
          <a:p>
            <a:pPr indent="-3048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Min. feasible output force: </a:t>
            </a:r>
            <a:r>
              <a:rPr b="1" lang="en" sz="1200"/>
              <a:t>8.5 N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Max. projected backlash: </a:t>
            </a:r>
            <a:r>
              <a:rPr b="1" lang="en" sz="1200"/>
              <a:t>0.31 mm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Max. reflected inertia: </a:t>
            </a:r>
            <a:r>
              <a:rPr b="1" lang="en" sz="1200"/>
              <a:t>32 g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200"/>
              <a:buChar char="●"/>
            </a:pPr>
            <a:r>
              <a:rPr lang="en" sz="1200"/>
              <a:t>Mass of one phantom linkage: </a:t>
            </a:r>
            <a:r>
              <a:rPr b="1" lang="en" sz="1200"/>
              <a:t>0.6 kg</a:t>
            </a:r>
            <a:endParaRPr b="1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/>
          <p:nvPr>
            <p:ph idx="4294967295" type="body"/>
          </p:nvPr>
        </p:nvSpPr>
        <p:spPr>
          <a:xfrm>
            <a:off x="5312775" y="1404950"/>
            <a:ext cx="2891700" cy="1157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Challenge Overview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Concept Phase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Testing Phase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466" name="Google Shape;466;p40"/>
          <p:cNvSpPr/>
          <p:nvPr/>
        </p:nvSpPr>
        <p:spPr>
          <a:xfrm>
            <a:off x="5332825" y="3146919"/>
            <a:ext cx="2856000" cy="402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0"/>
          <p:cNvSpPr txBox="1"/>
          <p:nvPr>
            <p:ph type="title"/>
          </p:nvPr>
        </p:nvSpPr>
        <p:spPr>
          <a:xfrm>
            <a:off x="727800" y="401100"/>
            <a:ext cx="5025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468" name="Google Shape;468;p40"/>
          <p:cNvSpPr txBox="1"/>
          <p:nvPr/>
        </p:nvSpPr>
        <p:spPr>
          <a:xfrm>
            <a:off x="5312750" y="2773050"/>
            <a:ext cx="2891700" cy="148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Mechanical Design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b="1"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Magnets</a:t>
            </a:r>
            <a:endParaRPr b="1"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Electrical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727802" y="1313100"/>
            <a:ext cx="3842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&amp; Background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Technical Details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Beta Thoughts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0" name="Google Shape;470;p40"/>
          <p:cNvCxnSpPr>
            <a:endCxn id="465" idx="1"/>
          </p:cNvCxnSpPr>
          <p:nvPr/>
        </p:nvCxnSpPr>
        <p:spPr>
          <a:xfrm>
            <a:off x="4638675" y="1625000"/>
            <a:ext cx="674100" cy="358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71" name="Google Shape;471;p40"/>
          <p:cNvCxnSpPr>
            <a:endCxn id="468" idx="1"/>
          </p:cNvCxnSpPr>
          <p:nvPr/>
        </p:nvCxnSpPr>
        <p:spPr>
          <a:xfrm>
            <a:off x="3857750" y="2390250"/>
            <a:ext cx="1455000" cy="112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72" name="Google Shape;472;p40"/>
          <p:cNvSpPr/>
          <p:nvPr/>
        </p:nvSpPr>
        <p:spPr>
          <a:xfrm>
            <a:off x="710000" y="2071550"/>
            <a:ext cx="3053100" cy="544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1"/>
          <p:cNvSpPr txBox="1"/>
          <p:nvPr>
            <p:ph type="title"/>
          </p:nvPr>
        </p:nvSpPr>
        <p:spPr>
          <a:xfrm>
            <a:off x="729450" y="1318650"/>
            <a:ext cx="420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Magnet</a:t>
            </a:r>
            <a:endParaRPr/>
          </a:p>
        </p:txBody>
      </p:sp>
      <p:sp>
        <p:nvSpPr>
          <p:cNvPr id="478" name="Google Shape;478;p41"/>
          <p:cNvSpPr txBox="1"/>
          <p:nvPr>
            <p:ph idx="1" type="body"/>
          </p:nvPr>
        </p:nvSpPr>
        <p:spPr>
          <a:xfrm>
            <a:off x="729450" y="2078875"/>
            <a:ext cx="420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LOW FRICTION: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free motion, the user should experience no more than 0.22 lbs or 100 g of inertia.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finger speeds up to 150mm/s or 5.9 in/s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HIGH SHEAR STRENGTH: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the user is interacting with a virtual wall, the device will be able to respond with a stiffness of 1 N/mm or 5.71 lbs/in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79" name="Google Shape;4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582" y="2694629"/>
            <a:ext cx="2018928" cy="229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554" y="505325"/>
            <a:ext cx="2182975" cy="2189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5"/>
          <p:cNvCxnSpPr>
            <a:stCxn id="110" idx="6"/>
            <a:endCxn id="111" idx="2"/>
          </p:cNvCxnSpPr>
          <p:nvPr/>
        </p:nvCxnSpPr>
        <p:spPr>
          <a:xfrm>
            <a:off x="876400" y="3322925"/>
            <a:ext cx="7386900" cy="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5"/>
          <p:cNvSpPr txBox="1"/>
          <p:nvPr>
            <p:ph type="title"/>
          </p:nvPr>
        </p:nvSpPr>
        <p:spPr>
          <a:xfrm>
            <a:off x="677300" y="576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Bird’s Eye View</a:t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594700" y="3182075"/>
            <a:ext cx="281700" cy="281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2442500" y="3182075"/>
            <a:ext cx="281700" cy="281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3939213" y="3189050"/>
            <a:ext cx="281700" cy="281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6375525" y="3182075"/>
            <a:ext cx="281700" cy="281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125200" y="1997925"/>
            <a:ext cx="12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Challenge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Introduced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8263425" y="3182075"/>
            <a:ext cx="281700" cy="281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7793925" y="3722900"/>
            <a:ext cx="12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Beta Build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Complete!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3469713" y="2004900"/>
            <a:ext cx="122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5228313" y="3182075"/>
            <a:ext cx="281700" cy="281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4758825" y="1997925"/>
            <a:ext cx="122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1" name="Google Shape;121;p15"/>
          <p:cNvCxnSpPr>
            <a:stCxn id="110" idx="0"/>
            <a:endCxn id="116" idx="2"/>
          </p:cNvCxnSpPr>
          <p:nvPr/>
        </p:nvCxnSpPr>
        <p:spPr>
          <a:xfrm rot="10800000">
            <a:off x="735550" y="2613575"/>
            <a:ext cx="0" cy="5685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5"/>
          <p:cNvCxnSpPr>
            <a:stCxn id="118" idx="2"/>
            <a:endCxn id="114" idx="0"/>
          </p:cNvCxnSpPr>
          <p:nvPr/>
        </p:nvCxnSpPr>
        <p:spPr>
          <a:xfrm>
            <a:off x="4080063" y="2836200"/>
            <a:ext cx="0" cy="3528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5"/>
          <p:cNvCxnSpPr>
            <a:stCxn id="120" idx="2"/>
            <a:endCxn id="119" idx="0"/>
          </p:cNvCxnSpPr>
          <p:nvPr/>
        </p:nvCxnSpPr>
        <p:spPr>
          <a:xfrm>
            <a:off x="5369175" y="2829225"/>
            <a:ext cx="0" cy="3528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5"/>
          <p:cNvSpPr/>
          <p:nvPr/>
        </p:nvSpPr>
        <p:spPr>
          <a:xfrm>
            <a:off x="6160500" y="3182075"/>
            <a:ext cx="281700" cy="281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5691000" y="3722900"/>
            <a:ext cx="122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Build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Complete,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Demo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3872463" y="3189050"/>
            <a:ext cx="281700" cy="281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3402963" y="3729875"/>
            <a:ext cx="122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Testing Phase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Demo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5"/>
          <p:cNvCxnSpPr>
            <a:stCxn id="110" idx="6"/>
            <a:endCxn id="113" idx="2"/>
          </p:cNvCxnSpPr>
          <p:nvPr/>
        </p:nvCxnSpPr>
        <p:spPr>
          <a:xfrm>
            <a:off x="876400" y="3322925"/>
            <a:ext cx="1566000" cy="0"/>
          </a:xfrm>
          <a:prstGeom prst="straightConnector1">
            <a:avLst/>
          </a:prstGeom>
          <a:noFill/>
          <a:ln cap="flat" cmpd="sng" w="1524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/>
        </p:nvSpPr>
        <p:spPr>
          <a:xfrm>
            <a:off x="125200" y="4512125"/>
            <a:ext cx="12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WQ Week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7793925" y="4554200"/>
            <a:ext cx="12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SQ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Week 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1" name="Google Shape;131;p15"/>
          <p:cNvCxnSpPr>
            <a:stCxn id="129" idx="3"/>
            <a:endCxn id="130" idx="1"/>
          </p:cNvCxnSpPr>
          <p:nvPr/>
        </p:nvCxnSpPr>
        <p:spPr>
          <a:xfrm>
            <a:off x="1345900" y="4712225"/>
            <a:ext cx="6447900" cy="420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5"/>
          <p:cNvSpPr txBox="1"/>
          <p:nvPr/>
        </p:nvSpPr>
        <p:spPr>
          <a:xfrm>
            <a:off x="908925" y="2922725"/>
            <a:ext cx="15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Generating Reqs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908925" y="3462775"/>
            <a:ext cx="15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Conceptualizing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7092675" y="3182075"/>
            <a:ext cx="281700" cy="281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6623175" y="2102313"/>
            <a:ext cx="12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Beta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4583775" y="3189050"/>
            <a:ext cx="281700" cy="281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4114263" y="1378900"/>
            <a:ext cx="122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V1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Review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5906025" y="1486600"/>
            <a:ext cx="122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 V2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Review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" name="Google Shape;139;p15"/>
          <p:cNvCxnSpPr>
            <a:stCxn id="137" idx="2"/>
            <a:endCxn id="136" idx="0"/>
          </p:cNvCxnSpPr>
          <p:nvPr/>
        </p:nvCxnSpPr>
        <p:spPr>
          <a:xfrm>
            <a:off x="4724613" y="2210200"/>
            <a:ext cx="0" cy="978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5"/>
          <p:cNvCxnSpPr>
            <a:stCxn id="138" idx="2"/>
            <a:endCxn id="115" idx="0"/>
          </p:cNvCxnSpPr>
          <p:nvPr/>
        </p:nvCxnSpPr>
        <p:spPr>
          <a:xfrm>
            <a:off x="6516375" y="2317900"/>
            <a:ext cx="0" cy="8643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5"/>
          <p:cNvCxnSpPr>
            <a:stCxn id="127" idx="0"/>
            <a:endCxn id="126" idx="4"/>
          </p:cNvCxnSpPr>
          <p:nvPr/>
        </p:nvCxnSpPr>
        <p:spPr>
          <a:xfrm rot="10800000">
            <a:off x="4013313" y="3470675"/>
            <a:ext cx="0" cy="2592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5"/>
          <p:cNvCxnSpPr>
            <a:stCxn id="124" idx="4"/>
            <a:endCxn id="125" idx="0"/>
          </p:cNvCxnSpPr>
          <p:nvPr/>
        </p:nvCxnSpPr>
        <p:spPr>
          <a:xfrm>
            <a:off x="6301350" y="3463775"/>
            <a:ext cx="0" cy="2592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5"/>
          <p:cNvCxnSpPr>
            <a:stCxn id="134" idx="0"/>
            <a:endCxn id="135" idx="2"/>
          </p:cNvCxnSpPr>
          <p:nvPr/>
        </p:nvCxnSpPr>
        <p:spPr>
          <a:xfrm rot="10800000">
            <a:off x="7233525" y="2717975"/>
            <a:ext cx="0" cy="464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5"/>
          <p:cNvCxnSpPr>
            <a:stCxn id="117" idx="0"/>
            <a:endCxn id="111" idx="4"/>
          </p:cNvCxnSpPr>
          <p:nvPr/>
        </p:nvCxnSpPr>
        <p:spPr>
          <a:xfrm rot="10800000">
            <a:off x="8404275" y="3463700"/>
            <a:ext cx="0" cy="2592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5"/>
          <p:cNvCxnSpPr>
            <a:endCxn id="126" idx="2"/>
          </p:cNvCxnSpPr>
          <p:nvPr/>
        </p:nvCxnSpPr>
        <p:spPr>
          <a:xfrm>
            <a:off x="2724063" y="3323000"/>
            <a:ext cx="1148400" cy="69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5"/>
          <p:cNvSpPr/>
          <p:nvPr/>
        </p:nvSpPr>
        <p:spPr>
          <a:xfrm>
            <a:off x="2587400" y="3442900"/>
            <a:ext cx="1418900" cy="239975"/>
          </a:xfrm>
          <a:custGeom>
            <a:rect b="b" l="l" r="r" t="t"/>
            <a:pathLst>
              <a:path extrusionOk="0" h="9599" w="56756">
                <a:moveTo>
                  <a:pt x="0" y="0"/>
                </a:moveTo>
                <a:lnTo>
                  <a:pt x="8346" y="9182"/>
                </a:lnTo>
                <a:lnTo>
                  <a:pt x="48827" y="9599"/>
                </a:lnTo>
                <a:lnTo>
                  <a:pt x="56756" y="1252"/>
                </a:ln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Google Shape;147;p15"/>
          <p:cNvSpPr/>
          <p:nvPr/>
        </p:nvSpPr>
        <p:spPr>
          <a:xfrm rot="10800000">
            <a:off x="2568050" y="3003400"/>
            <a:ext cx="1418900" cy="239975"/>
          </a:xfrm>
          <a:custGeom>
            <a:rect b="b" l="l" r="r" t="t"/>
            <a:pathLst>
              <a:path extrusionOk="0" h="9599" w="56756">
                <a:moveTo>
                  <a:pt x="0" y="0"/>
                </a:moveTo>
                <a:lnTo>
                  <a:pt x="8346" y="9182"/>
                </a:lnTo>
                <a:lnTo>
                  <a:pt x="48827" y="9599"/>
                </a:lnTo>
                <a:lnTo>
                  <a:pt x="56756" y="1252"/>
                </a:ln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Google Shape;148;p15"/>
          <p:cNvSpPr txBox="1"/>
          <p:nvPr/>
        </p:nvSpPr>
        <p:spPr>
          <a:xfrm>
            <a:off x="1972988" y="1378975"/>
            <a:ext cx="122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Team Splits Up For Testing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2909150" y="2678442"/>
            <a:ext cx="8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1-DOF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2816690" y="3602181"/>
            <a:ext cx="96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Mechanism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1" name="Google Shape;151;p15"/>
          <p:cNvCxnSpPr>
            <a:stCxn id="113" idx="0"/>
            <a:endCxn id="148" idx="2"/>
          </p:cNvCxnSpPr>
          <p:nvPr/>
        </p:nvCxnSpPr>
        <p:spPr>
          <a:xfrm rot="10800000">
            <a:off x="2583350" y="2210375"/>
            <a:ext cx="0" cy="9717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2"/>
          <p:cNvSpPr txBox="1"/>
          <p:nvPr>
            <p:ph type="title"/>
          </p:nvPr>
        </p:nvSpPr>
        <p:spPr>
          <a:xfrm>
            <a:off x="729450" y="1318650"/>
            <a:ext cx="420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Focus: Magnet</a:t>
            </a:r>
            <a:endParaRPr/>
          </a:p>
        </p:txBody>
      </p:sp>
      <p:sp>
        <p:nvSpPr>
          <p:cNvPr id="486" name="Google Shape;486;p42"/>
          <p:cNvSpPr txBox="1"/>
          <p:nvPr>
            <p:ph idx="1" type="body"/>
          </p:nvPr>
        </p:nvSpPr>
        <p:spPr>
          <a:xfrm>
            <a:off x="729450" y="2078875"/>
            <a:ext cx="420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ISSUE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Friction and shear strength coupled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attempts to mitigate friction: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 bearing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Teflon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Lubricant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Polymagnets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 variants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Thrust bearings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87" name="Google Shape;4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582" y="2694629"/>
            <a:ext cx="2018928" cy="229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554" y="505325"/>
            <a:ext cx="2182975" cy="2189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Polymagnets</a:t>
            </a:r>
            <a:endParaRPr/>
          </a:p>
        </p:txBody>
      </p:sp>
      <p:sp>
        <p:nvSpPr>
          <p:cNvPr id="494" name="Google Shape;494;p43"/>
          <p:cNvSpPr txBox="1"/>
          <p:nvPr>
            <p:ph idx="1" type="body"/>
          </p:nvPr>
        </p:nvSpPr>
        <p:spPr>
          <a:xfrm>
            <a:off x="729450" y="2078875"/>
            <a:ext cx="3945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Company that makes custom magnets to fit specific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Custom N/S patterns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Reached out for a consultation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Ordered a 20+  magnets </a:t>
            </a:r>
            <a:endParaRPr/>
          </a:p>
        </p:txBody>
      </p:sp>
      <p:pic>
        <p:nvPicPr>
          <p:cNvPr id="495" name="Google Shape;4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83623"/>
            <a:ext cx="4571999" cy="15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3"/>
          <p:cNvPicPr preferRelativeResize="0"/>
          <p:nvPr/>
        </p:nvPicPr>
        <p:blipFill rotWithShape="1">
          <a:blip r:embed="rId4">
            <a:alphaModFix/>
          </a:blip>
          <a:srcRect b="2704" l="0" r="14111" t="0"/>
          <a:stretch/>
        </p:blipFill>
        <p:spPr>
          <a:xfrm>
            <a:off x="6969974" y="2950200"/>
            <a:ext cx="2174025" cy="21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500" y="2724149"/>
            <a:ext cx="1943102" cy="226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503" name="Google Shape;503;p44"/>
          <p:cNvSpPr txBox="1"/>
          <p:nvPr>
            <p:ph idx="1" type="body"/>
          </p:nvPr>
        </p:nvSpPr>
        <p:spPr>
          <a:xfrm>
            <a:off x="729450" y="2078875"/>
            <a:ext cx="3945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Tried different magnet combinations with different friction mitigation techniques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Grease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Teflon tape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Teflon balls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Qualitatively measured shear strength and friction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 changed once the actual screen was introduced - much larger distance + different materials</a:t>
            </a:r>
            <a:endParaRPr/>
          </a:p>
        </p:txBody>
      </p:sp>
      <p:pic>
        <p:nvPicPr>
          <p:cNvPr id="504" name="Google Shape;504;p44"/>
          <p:cNvPicPr preferRelativeResize="0"/>
          <p:nvPr/>
        </p:nvPicPr>
        <p:blipFill rotWithShape="1">
          <a:blip r:embed="rId3">
            <a:alphaModFix/>
          </a:blip>
          <a:srcRect b="4715" l="19364" r="19394" t="5461"/>
          <a:stretch/>
        </p:blipFill>
        <p:spPr>
          <a:xfrm rot="-5400000">
            <a:off x="6510338" y="253638"/>
            <a:ext cx="181927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Bearings</a:t>
            </a:r>
            <a:endParaRPr/>
          </a:p>
        </p:txBody>
      </p:sp>
      <p:sp>
        <p:nvSpPr>
          <p:cNvPr id="510" name="Google Shape;510;p45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Ideal solution: Frictionless air bearings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Prototyped several versions of ‘air pucks’ with different magnets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Various compliant materials to seal air bearing to the tablet</a:t>
            </a:r>
            <a:endParaRPr/>
          </a:p>
        </p:txBody>
      </p:sp>
      <p:pic>
        <p:nvPicPr>
          <p:cNvPr id="511" name="Google Shape;5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98" y="799100"/>
            <a:ext cx="2527100" cy="16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5"/>
          <p:cNvPicPr preferRelativeResize="0"/>
          <p:nvPr/>
        </p:nvPicPr>
        <p:blipFill rotWithShape="1">
          <a:blip r:embed="rId4">
            <a:alphaModFix/>
          </a:blip>
          <a:srcRect b="0" l="8483" r="0" t="0"/>
          <a:stretch/>
        </p:blipFill>
        <p:spPr>
          <a:xfrm>
            <a:off x="6616899" y="2876550"/>
            <a:ext cx="1945550" cy="20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527" y="1796625"/>
            <a:ext cx="2190375" cy="18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6"/>
          <p:cNvSpPr txBox="1"/>
          <p:nvPr>
            <p:ph type="title"/>
          </p:nvPr>
        </p:nvSpPr>
        <p:spPr>
          <a:xfrm>
            <a:off x="729450" y="1318650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Bearings</a:t>
            </a:r>
            <a:endParaRPr/>
          </a:p>
        </p:txBody>
      </p:sp>
      <p:sp>
        <p:nvSpPr>
          <p:cNvPr id="519" name="Google Shape;519;p46"/>
          <p:cNvSpPr txBox="1"/>
          <p:nvPr>
            <p:ph idx="1" type="body"/>
          </p:nvPr>
        </p:nvSpPr>
        <p:spPr>
          <a:xfrm>
            <a:off x="729450" y="2078875"/>
            <a:ext cx="3533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Unable to develop an effective method of sealing/equally distributing the air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Would need to include the infrastructure/package a pump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Ultimately scrapped the idea</a:t>
            </a:r>
            <a:endParaRPr/>
          </a:p>
        </p:txBody>
      </p:sp>
      <p:pic>
        <p:nvPicPr>
          <p:cNvPr id="520" name="Google Shape;5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98" y="799100"/>
            <a:ext cx="2527100" cy="16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6"/>
          <p:cNvPicPr preferRelativeResize="0"/>
          <p:nvPr/>
        </p:nvPicPr>
        <p:blipFill rotWithShape="1">
          <a:blip r:embed="rId4">
            <a:alphaModFix/>
          </a:blip>
          <a:srcRect b="0" l="8483" r="0" t="0"/>
          <a:stretch/>
        </p:blipFill>
        <p:spPr>
          <a:xfrm>
            <a:off x="6616899" y="2876550"/>
            <a:ext cx="1945550" cy="20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527" y="1796625"/>
            <a:ext cx="2190375" cy="18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7"/>
          <p:cNvSpPr txBox="1"/>
          <p:nvPr>
            <p:ph type="title"/>
          </p:nvPr>
        </p:nvSpPr>
        <p:spPr>
          <a:xfrm>
            <a:off x="729450" y="1318650"/>
            <a:ext cx="452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Design</a:t>
            </a:r>
            <a:endParaRPr/>
          </a:p>
        </p:txBody>
      </p:sp>
      <p:sp>
        <p:nvSpPr>
          <p:cNvPr id="528" name="Google Shape;528;p47"/>
          <p:cNvSpPr txBox="1"/>
          <p:nvPr>
            <p:ph idx="1" type="body"/>
          </p:nvPr>
        </p:nvSpPr>
        <p:spPr>
          <a:xfrm>
            <a:off x="729450" y="2078875"/>
            <a:ext cx="3899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design uses two different magnets: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Top magnet - ½ inch diameter </a:t>
            </a:r>
            <a:r>
              <a:rPr lang="en"/>
              <a:t>neodymium</a:t>
            </a:r>
            <a:r>
              <a:rPr lang="en"/>
              <a:t> magnet from McMaster - pulls 18lbs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Bottom magnet - 1 inch, ⅛ inch polymagnet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Together they give ~8N of shear strength with ~3N of friction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Requirements: &gt;6N of shear strength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475" y="2098650"/>
            <a:ext cx="737325" cy="9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238" y="1919078"/>
            <a:ext cx="1490225" cy="1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900" y="3196721"/>
            <a:ext cx="1116975" cy="16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7188" y="3422725"/>
            <a:ext cx="2350350" cy="13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8"/>
          <p:cNvSpPr txBox="1"/>
          <p:nvPr>
            <p:ph type="title"/>
          </p:nvPr>
        </p:nvSpPr>
        <p:spPr>
          <a:xfrm>
            <a:off x="729450" y="1318650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Design</a:t>
            </a:r>
            <a:endParaRPr/>
          </a:p>
        </p:txBody>
      </p:sp>
      <p:pic>
        <p:nvPicPr>
          <p:cNvPr id="538" name="Google Shape;5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158" y="1879926"/>
            <a:ext cx="2186093" cy="2786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8"/>
          <p:cNvPicPr preferRelativeResize="0"/>
          <p:nvPr/>
        </p:nvPicPr>
        <p:blipFill rotWithShape="1">
          <a:blip r:embed="rId4">
            <a:alphaModFix/>
          </a:blip>
          <a:srcRect b="16031" l="8555" r="14086" t="29140"/>
          <a:stretch/>
        </p:blipFill>
        <p:spPr>
          <a:xfrm>
            <a:off x="4021390" y="1879927"/>
            <a:ext cx="1770442" cy="15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8"/>
          <p:cNvPicPr preferRelativeResize="0"/>
          <p:nvPr/>
        </p:nvPicPr>
        <p:blipFill rotWithShape="1">
          <a:blip r:embed="rId5">
            <a:alphaModFix/>
          </a:blip>
          <a:srcRect b="29309" l="13730" r="19908" t="39169"/>
          <a:stretch/>
        </p:blipFill>
        <p:spPr>
          <a:xfrm>
            <a:off x="4021390" y="3594734"/>
            <a:ext cx="1770442" cy="107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8"/>
          <p:cNvPicPr preferRelativeResize="0"/>
          <p:nvPr/>
        </p:nvPicPr>
        <p:blipFill rotWithShape="1">
          <a:blip r:embed="rId6">
            <a:alphaModFix/>
          </a:blip>
          <a:srcRect b="19309" l="0" r="3381" t="45169"/>
          <a:stretch/>
        </p:blipFill>
        <p:spPr>
          <a:xfrm>
            <a:off x="1636732" y="3594734"/>
            <a:ext cx="2287352" cy="107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8"/>
          <p:cNvPicPr preferRelativeResize="0"/>
          <p:nvPr/>
        </p:nvPicPr>
        <p:blipFill rotWithShape="1">
          <a:blip r:embed="rId7">
            <a:alphaModFix/>
          </a:blip>
          <a:srcRect b="33400" l="13966" r="22465" t="31850"/>
          <a:stretch/>
        </p:blipFill>
        <p:spPr>
          <a:xfrm>
            <a:off x="1628651" y="1879926"/>
            <a:ext cx="2295434" cy="15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9"/>
          <p:cNvSpPr txBox="1"/>
          <p:nvPr/>
        </p:nvSpPr>
        <p:spPr>
          <a:xfrm>
            <a:off x="5312750" y="2773050"/>
            <a:ext cx="2891700" cy="148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Mechanical Design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Magnets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b="1"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Electrical System</a:t>
            </a:r>
            <a:endParaRPr b="1"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49"/>
          <p:cNvSpPr txBox="1"/>
          <p:nvPr>
            <p:ph idx="4294967295" type="body"/>
          </p:nvPr>
        </p:nvSpPr>
        <p:spPr>
          <a:xfrm>
            <a:off x="5312775" y="1404950"/>
            <a:ext cx="2891700" cy="1157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Challenge Overview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Concept Phase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Testing Phase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5332825" y="3488475"/>
            <a:ext cx="2856000" cy="402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9"/>
          <p:cNvSpPr txBox="1"/>
          <p:nvPr>
            <p:ph type="title"/>
          </p:nvPr>
        </p:nvSpPr>
        <p:spPr>
          <a:xfrm>
            <a:off x="727800" y="401100"/>
            <a:ext cx="5025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551" name="Google Shape;551;p49"/>
          <p:cNvSpPr txBox="1"/>
          <p:nvPr/>
        </p:nvSpPr>
        <p:spPr>
          <a:xfrm>
            <a:off x="727802" y="1313100"/>
            <a:ext cx="3842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&amp; Background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Technical Details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Beta Thoughts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2" name="Google Shape;552;p49"/>
          <p:cNvCxnSpPr>
            <a:endCxn id="548" idx="1"/>
          </p:cNvCxnSpPr>
          <p:nvPr/>
        </p:nvCxnSpPr>
        <p:spPr>
          <a:xfrm>
            <a:off x="4638675" y="1625000"/>
            <a:ext cx="674100" cy="358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53" name="Google Shape;553;p49"/>
          <p:cNvCxnSpPr>
            <a:endCxn id="547" idx="1"/>
          </p:cNvCxnSpPr>
          <p:nvPr/>
        </p:nvCxnSpPr>
        <p:spPr>
          <a:xfrm>
            <a:off x="3857750" y="2390250"/>
            <a:ext cx="1455000" cy="112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54" name="Google Shape;554;p49"/>
          <p:cNvSpPr/>
          <p:nvPr/>
        </p:nvSpPr>
        <p:spPr>
          <a:xfrm>
            <a:off x="710000" y="2071550"/>
            <a:ext cx="3053100" cy="544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 Diagram</a:t>
            </a:r>
            <a:endParaRPr/>
          </a:p>
        </p:txBody>
      </p:sp>
      <p:cxnSp>
        <p:nvCxnSpPr>
          <p:cNvPr id="560" name="Google Shape;560;p50"/>
          <p:cNvCxnSpPr/>
          <p:nvPr/>
        </p:nvCxnSpPr>
        <p:spPr>
          <a:xfrm>
            <a:off x="3417800" y="3643200"/>
            <a:ext cx="0" cy="176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50"/>
          <p:cNvCxnSpPr/>
          <p:nvPr/>
        </p:nvCxnSpPr>
        <p:spPr>
          <a:xfrm>
            <a:off x="1440850" y="2095875"/>
            <a:ext cx="0" cy="9132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50"/>
          <p:cNvCxnSpPr/>
          <p:nvPr/>
        </p:nvCxnSpPr>
        <p:spPr>
          <a:xfrm rot="10800000">
            <a:off x="3317275" y="2095800"/>
            <a:ext cx="8400" cy="3519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0"/>
          <p:cNvCxnSpPr/>
          <p:nvPr/>
        </p:nvCxnSpPr>
        <p:spPr>
          <a:xfrm>
            <a:off x="4372825" y="4020975"/>
            <a:ext cx="0" cy="6030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4" name="Google Shape;564;p50"/>
          <p:cNvGrpSpPr/>
          <p:nvPr/>
        </p:nvGrpSpPr>
        <p:grpSpPr>
          <a:xfrm>
            <a:off x="921475" y="4532000"/>
            <a:ext cx="2259900" cy="460800"/>
            <a:chOff x="921475" y="4532000"/>
            <a:chExt cx="2259900" cy="460800"/>
          </a:xfrm>
        </p:grpSpPr>
        <p:sp>
          <p:nvSpPr>
            <p:cNvPr id="565" name="Google Shape;565;p50"/>
            <p:cNvSpPr/>
            <p:nvPr/>
          </p:nvSpPr>
          <p:spPr>
            <a:xfrm>
              <a:off x="921475" y="4532000"/>
              <a:ext cx="2259900" cy="460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0"/>
            <p:cNvSpPr txBox="1"/>
            <p:nvPr/>
          </p:nvSpPr>
          <p:spPr>
            <a:xfrm>
              <a:off x="1315200" y="4581450"/>
              <a:ext cx="1432500" cy="40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Power Supply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7" name="Google Shape;567;p50"/>
          <p:cNvGrpSpPr/>
          <p:nvPr/>
        </p:nvGrpSpPr>
        <p:grpSpPr>
          <a:xfrm>
            <a:off x="515350" y="2860925"/>
            <a:ext cx="2285100" cy="846000"/>
            <a:chOff x="515350" y="2860925"/>
            <a:chExt cx="2285100" cy="846000"/>
          </a:xfrm>
        </p:grpSpPr>
        <p:sp>
          <p:nvSpPr>
            <p:cNvPr id="568" name="Google Shape;568;p50"/>
            <p:cNvSpPr/>
            <p:nvPr/>
          </p:nvSpPr>
          <p:spPr>
            <a:xfrm>
              <a:off x="515350" y="2860925"/>
              <a:ext cx="2285100" cy="84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0"/>
            <p:cNvSpPr txBox="1"/>
            <p:nvPr/>
          </p:nvSpPr>
          <p:spPr>
            <a:xfrm>
              <a:off x="1305200" y="3082250"/>
              <a:ext cx="837600" cy="400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Odrive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70" name="Google Shape;570;p50"/>
          <p:cNvCxnSpPr>
            <a:stCxn id="568" idx="1"/>
            <a:endCxn id="565" idx="1"/>
          </p:cNvCxnSpPr>
          <p:nvPr/>
        </p:nvCxnSpPr>
        <p:spPr>
          <a:xfrm>
            <a:off x="515350" y="3283925"/>
            <a:ext cx="406200" cy="1478400"/>
          </a:xfrm>
          <a:prstGeom prst="bentConnector3">
            <a:avLst>
              <a:gd fmla="val -58623" name="adj1"/>
            </a:avLst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50"/>
          <p:cNvCxnSpPr/>
          <p:nvPr/>
        </p:nvCxnSpPr>
        <p:spPr>
          <a:xfrm rot="10800000">
            <a:off x="417250" y="3497550"/>
            <a:ext cx="1089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50"/>
          <p:cNvCxnSpPr/>
          <p:nvPr/>
        </p:nvCxnSpPr>
        <p:spPr>
          <a:xfrm>
            <a:off x="425625" y="3482450"/>
            <a:ext cx="0" cy="1175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50"/>
          <p:cNvCxnSpPr/>
          <p:nvPr/>
        </p:nvCxnSpPr>
        <p:spPr>
          <a:xfrm>
            <a:off x="435600" y="4643300"/>
            <a:ext cx="4776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4" name="Google Shape;574;p50"/>
          <p:cNvGrpSpPr/>
          <p:nvPr/>
        </p:nvGrpSpPr>
        <p:grpSpPr>
          <a:xfrm>
            <a:off x="3199025" y="1927025"/>
            <a:ext cx="955925" cy="1834425"/>
            <a:chOff x="4799225" y="2689025"/>
            <a:chExt cx="955925" cy="1834425"/>
          </a:xfrm>
        </p:grpSpPr>
        <p:sp>
          <p:nvSpPr>
            <p:cNvPr id="575" name="Google Shape;575;p50"/>
            <p:cNvSpPr/>
            <p:nvPr/>
          </p:nvSpPr>
          <p:spPr>
            <a:xfrm>
              <a:off x="4833550" y="3049250"/>
              <a:ext cx="921600" cy="846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5239900" y="3895250"/>
              <a:ext cx="108900" cy="6282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0"/>
            <p:cNvSpPr txBox="1"/>
            <p:nvPr/>
          </p:nvSpPr>
          <p:spPr>
            <a:xfrm>
              <a:off x="4799225" y="3167525"/>
              <a:ext cx="921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Motor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Gearbox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4833500" y="4155000"/>
              <a:ext cx="921600" cy="293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0"/>
            <p:cNvSpPr txBox="1"/>
            <p:nvPr/>
          </p:nvSpPr>
          <p:spPr>
            <a:xfrm>
              <a:off x="4892675" y="4120875"/>
              <a:ext cx="83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Encoder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0" name="Google Shape;580;p50"/>
            <p:cNvSpPr txBox="1"/>
            <p:nvPr/>
          </p:nvSpPr>
          <p:spPr>
            <a:xfrm>
              <a:off x="4968400" y="2689025"/>
              <a:ext cx="75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Axis0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1" name="Google Shape;581;p50"/>
          <p:cNvGrpSpPr/>
          <p:nvPr/>
        </p:nvGrpSpPr>
        <p:grpSpPr>
          <a:xfrm>
            <a:off x="4342025" y="1927025"/>
            <a:ext cx="955925" cy="1834425"/>
            <a:chOff x="4799225" y="2689025"/>
            <a:chExt cx="955925" cy="1834425"/>
          </a:xfrm>
        </p:grpSpPr>
        <p:sp>
          <p:nvSpPr>
            <p:cNvPr id="582" name="Google Shape;582;p50"/>
            <p:cNvSpPr/>
            <p:nvPr/>
          </p:nvSpPr>
          <p:spPr>
            <a:xfrm>
              <a:off x="4833550" y="3049250"/>
              <a:ext cx="921600" cy="846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5239900" y="3895250"/>
              <a:ext cx="108900" cy="6282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0"/>
            <p:cNvSpPr txBox="1"/>
            <p:nvPr/>
          </p:nvSpPr>
          <p:spPr>
            <a:xfrm>
              <a:off x="4799225" y="3167525"/>
              <a:ext cx="921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Motor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Gearbox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4833500" y="4155000"/>
              <a:ext cx="921600" cy="293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0"/>
            <p:cNvSpPr txBox="1"/>
            <p:nvPr/>
          </p:nvSpPr>
          <p:spPr>
            <a:xfrm>
              <a:off x="4892675" y="4120875"/>
              <a:ext cx="83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Encoder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7" name="Google Shape;587;p50"/>
            <p:cNvSpPr txBox="1"/>
            <p:nvPr/>
          </p:nvSpPr>
          <p:spPr>
            <a:xfrm>
              <a:off x="4968400" y="2689025"/>
              <a:ext cx="75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Axis1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8" name="Google Shape;588;p50"/>
          <p:cNvGrpSpPr/>
          <p:nvPr/>
        </p:nvGrpSpPr>
        <p:grpSpPr>
          <a:xfrm>
            <a:off x="6585150" y="1704875"/>
            <a:ext cx="1834500" cy="1080600"/>
            <a:chOff x="6508950" y="2085875"/>
            <a:chExt cx="1834500" cy="1080600"/>
          </a:xfrm>
        </p:grpSpPr>
        <p:sp>
          <p:nvSpPr>
            <p:cNvPr id="589" name="Google Shape;589;p50"/>
            <p:cNvSpPr/>
            <p:nvPr/>
          </p:nvSpPr>
          <p:spPr>
            <a:xfrm>
              <a:off x="6508950" y="2085875"/>
              <a:ext cx="1834500" cy="108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0"/>
            <p:cNvSpPr txBox="1"/>
            <p:nvPr/>
          </p:nvSpPr>
          <p:spPr>
            <a:xfrm>
              <a:off x="6768600" y="2426075"/>
              <a:ext cx="1315200" cy="4002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Touchscreen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1" name="Google Shape;591;p50"/>
          <p:cNvGrpSpPr/>
          <p:nvPr/>
        </p:nvGrpSpPr>
        <p:grpSpPr>
          <a:xfrm>
            <a:off x="3953950" y="4314175"/>
            <a:ext cx="2285100" cy="628200"/>
            <a:chOff x="3953950" y="4314175"/>
            <a:chExt cx="2285100" cy="628200"/>
          </a:xfrm>
        </p:grpSpPr>
        <p:sp>
          <p:nvSpPr>
            <p:cNvPr id="592" name="Google Shape;592;p50"/>
            <p:cNvSpPr/>
            <p:nvPr/>
          </p:nvSpPr>
          <p:spPr>
            <a:xfrm>
              <a:off x="3953950" y="4314175"/>
              <a:ext cx="2285100" cy="6282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0"/>
            <p:cNvSpPr txBox="1"/>
            <p:nvPr/>
          </p:nvSpPr>
          <p:spPr>
            <a:xfrm>
              <a:off x="4634925" y="4490100"/>
              <a:ext cx="753900" cy="400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STM32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4" name="Google Shape;594;p50"/>
          <p:cNvGrpSpPr/>
          <p:nvPr/>
        </p:nvGrpSpPr>
        <p:grpSpPr>
          <a:xfrm>
            <a:off x="6961325" y="3752900"/>
            <a:ext cx="1482600" cy="1195075"/>
            <a:chOff x="6961325" y="3752900"/>
            <a:chExt cx="1482600" cy="1195075"/>
          </a:xfrm>
        </p:grpSpPr>
        <p:sp>
          <p:nvSpPr>
            <p:cNvPr id="595" name="Google Shape;595;p50"/>
            <p:cNvSpPr/>
            <p:nvPr/>
          </p:nvSpPr>
          <p:spPr>
            <a:xfrm>
              <a:off x="6961325" y="3752900"/>
              <a:ext cx="1482600" cy="1137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0"/>
            <p:cNvSpPr txBox="1"/>
            <p:nvPr/>
          </p:nvSpPr>
          <p:spPr>
            <a:xfrm>
              <a:off x="7304775" y="3901275"/>
              <a:ext cx="8376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Nvidia Jetson Xavier NX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7" name="Google Shape;597;p50"/>
          <p:cNvGrpSpPr/>
          <p:nvPr/>
        </p:nvGrpSpPr>
        <p:grpSpPr>
          <a:xfrm>
            <a:off x="7650025" y="2969825"/>
            <a:ext cx="955800" cy="615600"/>
            <a:chOff x="5897425" y="3198425"/>
            <a:chExt cx="955800" cy="615600"/>
          </a:xfrm>
        </p:grpSpPr>
        <p:sp>
          <p:nvSpPr>
            <p:cNvPr id="598" name="Google Shape;598;p50"/>
            <p:cNvSpPr/>
            <p:nvPr/>
          </p:nvSpPr>
          <p:spPr>
            <a:xfrm>
              <a:off x="5897425" y="3250300"/>
              <a:ext cx="955800" cy="5112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0"/>
            <p:cNvSpPr txBox="1"/>
            <p:nvPr/>
          </p:nvSpPr>
          <p:spPr>
            <a:xfrm>
              <a:off x="6022275" y="3198425"/>
              <a:ext cx="82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HDMI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Driver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0" name="Google Shape;600;p50"/>
          <p:cNvGrpSpPr/>
          <p:nvPr/>
        </p:nvGrpSpPr>
        <p:grpSpPr>
          <a:xfrm>
            <a:off x="6430825" y="2969825"/>
            <a:ext cx="955800" cy="615600"/>
            <a:chOff x="5897425" y="3198425"/>
            <a:chExt cx="955800" cy="615600"/>
          </a:xfrm>
        </p:grpSpPr>
        <p:sp>
          <p:nvSpPr>
            <p:cNvPr id="601" name="Google Shape;601;p50"/>
            <p:cNvSpPr/>
            <p:nvPr/>
          </p:nvSpPr>
          <p:spPr>
            <a:xfrm>
              <a:off x="5897425" y="3250300"/>
              <a:ext cx="955800" cy="5112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0"/>
            <p:cNvSpPr txBox="1"/>
            <p:nvPr/>
          </p:nvSpPr>
          <p:spPr>
            <a:xfrm>
              <a:off x="6022275" y="3198425"/>
              <a:ext cx="82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Touch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sensor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03" name="Google Shape;603;p50"/>
          <p:cNvCxnSpPr/>
          <p:nvPr/>
        </p:nvCxnSpPr>
        <p:spPr>
          <a:xfrm>
            <a:off x="8005225" y="2797925"/>
            <a:ext cx="0" cy="2346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50"/>
          <p:cNvCxnSpPr/>
          <p:nvPr/>
        </p:nvCxnSpPr>
        <p:spPr>
          <a:xfrm>
            <a:off x="8005225" y="3543475"/>
            <a:ext cx="0" cy="2346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50"/>
          <p:cNvSpPr txBox="1"/>
          <p:nvPr/>
        </p:nvSpPr>
        <p:spPr>
          <a:xfrm>
            <a:off x="7919825" y="2738475"/>
            <a:ext cx="6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FFC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50"/>
          <p:cNvSpPr txBox="1"/>
          <p:nvPr/>
        </p:nvSpPr>
        <p:spPr>
          <a:xfrm>
            <a:off x="7953350" y="3475675"/>
            <a:ext cx="7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HDMI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7" name="Google Shape;607;p50"/>
          <p:cNvCxnSpPr/>
          <p:nvPr/>
        </p:nvCxnSpPr>
        <p:spPr>
          <a:xfrm>
            <a:off x="8460800" y="4582250"/>
            <a:ext cx="5025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50"/>
          <p:cNvSpPr txBox="1"/>
          <p:nvPr/>
        </p:nvSpPr>
        <p:spPr>
          <a:xfrm>
            <a:off x="8450825" y="4237175"/>
            <a:ext cx="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9" name="Google Shape;609;p50"/>
          <p:cNvCxnSpPr/>
          <p:nvPr/>
        </p:nvCxnSpPr>
        <p:spPr>
          <a:xfrm>
            <a:off x="8613200" y="3363050"/>
            <a:ext cx="5025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50"/>
          <p:cNvSpPr txBox="1"/>
          <p:nvPr/>
        </p:nvSpPr>
        <p:spPr>
          <a:xfrm>
            <a:off x="8527025" y="3017975"/>
            <a:ext cx="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1" name="Google Shape;611;p50"/>
          <p:cNvCxnSpPr/>
          <p:nvPr/>
        </p:nvCxnSpPr>
        <p:spPr>
          <a:xfrm>
            <a:off x="6862225" y="2797925"/>
            <a:ext cx="0" cy="2346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50"/>
          <p:cNvSpPr txBox="1"/>
          <p:nvPr/>
        </p:nvSpPr>
        <p:spPr>
          <a:xfrm>
            <a:off x="6776825" y="2738475"/>
            <a:ext cx="6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FFC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3" name="Google Shape;613;p50"/>
          <p:cNvCxnSpPr/>
          <p:nvPr/>
        </p:nvCxnSpPr>
        <p:spPr>
          <a:xfrm>
            <a:off x="7014625" y="3543475"/>
            <a:ext cx="0" cy="2346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50"/>
          <p:cNvSpPr txBox="1"/>
          <p:nvPr/>
        </p:nvSpPr>
        <p:spPr>
          <a:xfrm>
            <a:off x="6962750" y="3475675"/>
            <a:ext cx="7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5" name="Google Shape;615;p50"/>
          <p:cNvCxnSpPr>
            <a:stCxn id="592" idx="3"/>
          </p:cNvCxnSpPr>
          <p:nvPr/>
        </p:nvCxnSpPr>
        <p:spPr>
          <a:xfrm>
            <a:off x="6239050" y="4628275"/>
            <a:ext cx="7308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50"/>
          <p:cNvCxnSpPr/>
          <p:nvPr/>
        </p:nvCxnSpPr>
        <p:spPr>
          <a:xfrm>
            <a:off x="6239050" y="4780675"/>
            <a:ext cx="7308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50"/>
          <p:cNvSpPr txBox="1"/>
          <p:nvPr/>
        </p:nvSpPr>
        <p:spPr>
          <a:xfrm>
            <a:off x="6700825" y="4346075"/>
            <a:ext cx="5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50"/>
          <p:cNvSpPr txBox="1"/>
          <p:nvPr/>
        </p:nvSpPr>
        <p:spPr>
          <a:xfrm>
            <a:off x="5938825" y="4574675"/>
            <a:ext cx="5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50"/>
          <p:cNvSpPr txBox="1"/>
          <p:nvPr/>
        </p:nvSpPr>
        <p:spPr>
          <a:xfrm>
            <a:off x="5938825" y="4346075"/>
            <a:ext cx="5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50"/>
          <p:cNvSpPr txBox="1"/>
          <p:nvPr/>
        </p:nvSpPr>
        <p:spPr>
          <a:xfrm>
            <a:off x="6700825" y="4650875"/>
            <a:ext cx="5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1" name="Google Shape;621;p50"/>
          <p:cNvGrpSpPr/>
          <p:nvPr/>
        </p:nvGrpSpPr>
        <p:grpSpPr>
          <a:xfrm>
            <a:off x="2320450" y="2563450"/>
            <a:ext cx="1767500" cy="1750850"/>
            <a:chOff x="2320450" y="2563450"/>
            <a:chExt cx="1767500" cy="1750850"/>
          </a:xfrm>
        </p:grpSpPr>
        <p:cxnSp>
          <p:nvCxnSpPr>
            <p:cNvPr id="622" name="Google Shape;622;p50"/>
            <p:cNvCxnSpPr/>
            <p:nvPr/>
          </p:nvCxnSpPr>
          <p:spPr>
            <a:xfrm rot="10800000">
              <a:off x="2320450" y="2563450"/>
              <a:ext cx="0" cy="3015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50"/>
            <p:cNvCxnSpPr/>
            <p:nvPr/>
          </p:nvCxnSpPr>
          <p:spPr>
            <a:xfrm>
              <a:off x="2320450" y="2571750"/>
              <a:ext cx="5865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50"/>
            <p:cNvCxnSpPr/>
            <p:nvPr/>
          </p:nvCxnSpPr>
          <p:spPr>
            <a:xfrm>
              <a:off x="2906825" y="2580125"/>
              <a:ext cx="0" cy="15666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50"/>
            <p:cNvCxnSpPr/>
            <p:nvPr/>
          </p:nvCxnSpPr>
          <p:spPr>
            <a:xfrm>
              <a:off x="2915200" y="4138250"/>
              <a:ext cx="11727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50"/>
            <p:cNvCxnSpPr/>
            <p:nvPr/>
          </p:nvCxnSpPr>
          <p:spPr>
            <a:xfrm>
              <a:off x="4087950" y="4155000"/>
              <a:ext cx="0" cy="1593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27" name="Google Shape;627;p50"/>
          <p:cNvCxnSpPr/>
          <p:nvPr/>
        </p:nvCxnSpPr>
        <p:spPr>
          <a:xfrm rot="10800000">
            <a:off x="201075" y="2965475"/>
            <a:ext cx="3183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50"/>
          <p:cNvSpPr txBox="1"/>
          <p:nvPr/>
        </p:nvSpPr>
        <p:spPr>
          <a:xfrm>
            <a:off x="24325" y="2655525"/>
            <a:ext cx="6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9" name="Google Shape;629;p50"/>
          <p:cNvCxnSpPr/>
          <p:nvPr/>
        </p:nvCxnSpPr>
        <p:spPr>
          <a:xfrm rot="10800000">
            <a:off x="3630075" y="4870475"/>
            <a:ext cx="3183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50"/>
          <p:cNvSpPr txBox="1"/>
          <p:nvPr/>
        </p:nvSpPr>
        <p:spPr>
          <a:xfrm>
            <a:off x="3453325" y="4560525"/>
            <a:ext cx="6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1" name="Google Shape;631;p50"/>
          <p:cNvCxnSpPr/>
          <p:nvPr/>
        </p:nvCxnSpPr>
        <p:spPr>
          <a:xfrm rot="10800000">
            <a:off x="8430675" y="4870475"/>
            <a:ext cx="3183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50"/>
          <p:cNvSpPr txBox="1"/>
          <p:nvPr/>
        </p:nvSpPr>
        <p:spPr>
          <a:xfrm>
            <a:off x="8253925" y="4560525"/>
            <a:ext cx="7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GND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50"/>
          <p:cNvSpPr txBox="1"/>
          <p:nvPr/>
        </p:nvSpPr>
        <p:spPr>
          <a:xfrm>
            <a:off x="3881425" y="4193675"/>
            <a:ext cx="5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50"/>
          <p:cNvSpPr txBox="1"/>
          <p:nvPr/>
        </p:nvSpPr>
        <p:spPr>
          <a:xfrm>
            <a:off x="4186225" y="4193675"/>
            <a:ext cx="5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5" name="Google Shape;635;p50"/>
          <p:cNvCxnSpPr/>
          <p:nvPr/>
        </p:nvCxnSpPr>
        <p:spPr>
          <a:xfrm rot="10800000">
            <a:off x="2471225" y="2680775"/>
            <a:ext cx="0" cy="175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0"/>
          <p:cNvCxnSpPr/>
          <p:nvPr/>
        </p:nvCxnSpPr>
        <p:spPr>
          <a:xfrm>
            <a:off x="2479600" y="2680775"/>
            <a:ext cx="5361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0"/>
          <p:cNvCxnSpPr/>
          <p:nvPr/>
        </p:nvCxnSpPr>
        <p:spPr>
          <a:xfrm>
            <a:off x="3015725" y="2689025"/>
            <a:ext cx="0" cy="13236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0"/>
          <p:cNvCxnSpPr/>
          <p:nvPr/>
        </p:nvCxnSpPr>
        <p:spPr>
          <a:xfrm>
            <a:off x="3024100" y="4012600"/>
            <a:ext cx="13572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0"/>
          <p:cNvCxnSpPr/>
          <p:nvPr/>
        </p:nvCxnSpPr>
        <p:spPr>
          <a:xfrm rot="10800000">
            <a:off x="4544875" y="1776000"/>
            <a:ext cx="0" cy="5193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0"/>
          <p:cNvCxnSpPr/>
          <p:nvPr/>
        </p:nvCxnSpPr>
        <p:spPr>
          <a:xfrm rot="10800000">
            <a:off x="1423950" y="2087500"/>
            <a:ext cx="19101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0"/>
          <p:cNvCxnSpPr/>
          <p:nvPr/>
        </p:nvCxnSpPr>
        <p:spPr>
          <a:xfrm rot="10800000">
            <a:off x="1239725" y="1801075"/>
            <a:ext cx="33090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50"/>
          <p:cNvCxnSpPr/>
          <p:nvPr/>
        </p:nvCxnSpPr>
        <p:spPr>
          <a:xfrm>
            <a:off x="1256550" y="1809450"/>
            <a:ext cx="0" cy="1055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50"/>
          <p:cNvSpPr txBox="1"/>
          <p:nvPr/>
        </p:nvSpPr>
        <p:spPr>
          <a:xfrm>
            <a:off x="1219200" y="1724050"/>
            <a:ext cx="11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Phase ABC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50"/>
          <p:cNvSpPr txBox="1"/>
          <p:nvPr/>
        </p:nvSpPr>
        <p:spPr>
          <a:xfrm>
            <a:off x="1524000" y="2028850"/>
            <a:ext cx="11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Phase ABC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5" name="Google Shape;645;p50"/>
          <p:cNvCxnSpPr/>
          <p:nvPr/>
        </p:nvCxnSpPr>
        <p:spPr>
          <a:xfrm rot="10800000">
            <a:off x="1181275" y="3819925"/>
            <a:ext cx="22533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Google Shape;646;p50"/>
          <p:cNvSpPr txBox="1"/>
          <p:nvPr/>
        </p:nvSpPr>
        <p:spPr>
          <a:xfrm>
            <a:off x="1394188" y="3593538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3.3V GND A B X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956238" y="38107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3.3V GND A B X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8" name="Google Shape;648;p50"/>
          <p:cNvCxnSpPr/>
          <p:nvPr/>
        </p:nvCxnSpPr>
        <p:spPr>
          <a:xfrm>
            <a:off x="1189550" y="3719400"/>
            <a:ext cx="0" cy="1005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50"/>
          <p:cNvCxnSpPr/>
          <p:nvPr/>
        </p:nvCxnSpPr>
        <p:spPr>
          <a:xfrm>
            <a:off x="4557100" y="3685900"/>
            <a:ext cx="0" cy="2010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0"/>
          <p:cNvCxnSpPr/>
          <p:nvPr/>
        </p:nvCxnSpPr>
        <p:spPr>
          <a:xfrm rot="10800000">
            <a:off x="963400" y="3886950"/>
            <a:ext cx="359370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954175" y="3685925"/>
            <a:ext cx="0" cy="209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657" name="Google Shape;657;p51"/>
          <p:cNvSpPr txBox="1"/>
          <p:nvPr>
            <p:ph idx="1" type="body"/>
          </p:nvPr>
        </p:nvSpPr>
        <p:spPr>
          <a:xfrm>
            <a:off x="729450" y="1774075"/>
            <a:ext cx="7688700" cy="3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STM32 and Odrive -&gt; UART(ASCII) 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STM32 and Nvidia -&gt; UART(ASCII)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Odrive and encoder -&gt; SPI(Serial Peripheral Interface)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Nvidia and touch sensor -&gt; I2C (Wire with USB)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Share GND to obtain right value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727800" y="401100"/>
            <a:ext cx="5025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157" name="Google Shape;157;p16"/>
          <p:cNvSpPr txBox="1"/>
          <p:nvPr>
            <p:ph idx="4294967295" type="body"/>
          </p:nvPr>
        </p:nvSpPr>
        <p:spPr>
          <a:xfrm>
            <a:off x="5312775" y="1404950"/>
            <a:ext cx="2891700" cy="1157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b="1" lang="en" sz="1900">
                <a:solidFill>
                  <a:schemeClr val="lt1"/>
                </a:solidFill>
              </a:rPr>
              <a:t>Challenge Overview</a:t>
            </a:r>
            <a:endParaRPr b="1"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Concept Phase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Testing Phase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312750" y="2773050"/>
            <a:ext cx="2891700" cy="148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Mechanical Design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Magnets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Electrical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727802" y="1313100"/>
            <a:ext cx="3842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&amp; Background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Technical Details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Beta Thoughts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0" name="Google Shape;160;p16"/>
          <p:cNvCxnSpPr>
            <a:endCxn id="157" idx="1"/>
          </p:cNvCxnSpPr>
          <p:nvPr/>
        </p:nvCxnSpPr>
        <p:spPr>
          <a:xfrm>
            <a:off x="4638675" y="1625000"/>
            <a:ext cx="674100" cy="358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61" name="Google Shape;161;p16"/>
          <p:cNvCxnSpPr>
            <a:endCxn id="158" idx="1"/>
          </p:cNvCxnSpPr>
          <p:nvPr/>
        </p:nvCxnSpPr>
        <p:spPr>
          <a:xfrm>
            <a:off x="3857750" y="2390250"/>
            <a:ext cx="1455000" cy="112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62" name="Google Shape;162;p16"/>
          <p:cNvSpPr/>
          <p:nvPr/>
        </p:nvSpPr>
        <p:spPr>
          <a:xfrm>
            <a:off x="710000" y="1341100"/>
            <a:ext cx="3794700" cy="544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5332825" y="1435750"/>
            <a:ext cx="2856000" cy="402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"/>
          <p:cNvSpPr txBox="1"/>
          <p:nvPr>
            <p:ph type="title"/>
          </p:nvPr>
        </p:nvSpPr>
        <p:spPr>
          <a:xfrm>
            <a:off x="489450" y="1318650"/>
            <a:ext cx="816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Component - Nvidia Jetson Xavier NX</a:t>
            </a:r>
            <a:endParaRPr/>
          </a:p>
        </p:txBody>
      </p:sp>
      <p:sp>
        <p:nvSpPr>
          <p:cNvPr id="663" name="Google Shape;663;p52"/>
          <p:cNvSpPr txBox="1"/>
          <p:nvPr>
            <p:ph idx="1" type="body"/>
          </p:nvPr>
        </p:nvSpPr>
        <p:spPr>
          <a:xfrm>
            <a:off x="621425" y="2078875"/>
            <a:ext cx="5103600" cy="29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Job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Linux system and drive the touchscreen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Mouse tracking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Send data to STM32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Technical</a:t>
            </a: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specification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6-core NVIDIA Carmel ARM®v8.2 64-bit CPU</a:t>
            </a:r>
            <a:endParaRPr sz="17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 GB 128-bit LPDDR4x @ 51.2GB/s</a:t>
            </a:r>
            <a:endParaRPr sz="17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GPIO, I2C, I2S, SPI, UART</a:t>
            </a:r>
            <a:endParaRPr sz="17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169" y="2025225"/>
            <a:ext cx="3089200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 - STM32</a:t>
            </a:r>
            <a:endParaRPr/>
          </a:p>
        </p:txBody>
      </p:sp>
      <p:pic>
        <p:nvPicPr>
          <p:cNvPr id="670" name="Google Shape;6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251" y="870850"/>
            <a:ext cx="2254801" cy="417530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3"/>
          <p:cNvSpPr txBox="1"/>
          <p:nvPr>
            <p:ph idx="1" type="body"/>
          </p:nvPr>
        </p:nvSpPr>
        <p:spPr>
          <a:xfrm>
            <a:off x="595175" y="1545450"/>
            <a:ext cx="6108300" cy="3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STM32 and Odrive -&gt; UART(ASCII)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Baud rate: 115200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Request position and velocity(unit in revolution)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Receive data and preprocess(offset elimination and reduction ratio calculation) to get actual angle.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Calculate position in 2D tablet and Jacobian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 the force act on end-effect and trans to torque with Jacobian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Send cmd to Odrive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500Hz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STM32 and Nvidia -&gt; UART(ASCII)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Baud rate: 11520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Request touchscreen position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50Hz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 - Odrive</a:t>
            </a:r>
            <a:endParaRPr/>
          </a:p>
        </p:txBody>
      </p:sp>
      <p:sp>
        <p:nvSpPr>
          <p:cNvPr id="677" name="Google Shape;677;p54"/>
          <p:cNvSpPr txBox="1"/>
          <p:nvPr>
            <p:ph idx="1" type="body"/>
          </p:nvPr>
        </p:nvSpPr>
        <p:spPr>
          <a:xfrm>
            <a:off x="729450" y="2078875"/>
            <a:ext cx="4878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Python lib odrivetool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DC power voltage input range 12-56V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Peak current 120A per motor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UART communication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Position control and input torque 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500" y="1688250"/>
            <a:ext cx="3042351" cy="30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 - Odrive</a:t>
            </a:r>
            <a:endParaRPr/>
          </a:p>
        </p:txBody>
      </p:sp>
      <p:sp>
        <p:nvSpPr>
          <p:cNvPr id="684" name="Google Shape;684;p55"/>
          <p:cNvSpPr txBox="1"/>
          <p:nvPr>
            <p:ph idx="1" type="body"/>
          </p:nvPr>
        </p:nvSpPr>
        <p:spPr>
          <a:xfrm>
            <a:off x="729450" y="2078875"/>
            <a:ext cx="6331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Odrive calibration config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Odrv0.axis0.motor.config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Odrv0.axis0.controller.config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Odrv0.axis0.encoder.config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Difference between axis0(green) and axis1(pink)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Odrv0.axis0.controller.config.pos_gain = 100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Odrv0.axis1.controller.config.pos_gain = 200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 - Encoder</a:t>
            </a:r>
            <a:endParaRPr/>
          </a:p>
        </p:txBody>
      </p:sp>
      <p:sp>
        <p:nvSpPr>
          <p:cNvPr id="690" name="Google Shape;690;p56"/>
          <p:cNvSpPr txBox="1"/>
          <p:nvPr>
            <p:ph idx="1" type="body"/>
          </p:nvPr>
        </p:nvSpPr>
        <p:spPr>
          <a:xfrm>
            <a:off x="729450" y="1962925"/>
            <a:ext cx="5222700" cy="18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AMT102-V from CUI Devices</a:t>
            </a:r>
            <a:endParaRPr sz="17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Quadrature resolutions 2048 PPR(</a:t>
            </a:r>
            <a:r>
              <a:rPr lang="en" sz="17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Pulses Per Revolution)</a:t>
            </a:r>
            <a:endParaRPr sz="17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Counts Per Revolution 2048*4</a:t>
            </a:r>
            <a:endParaRPr sz="17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Creates linear resolution of 28 μm at end effector</a:t>
            </a:r>
            <a:endParaRPr sz="1700"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325" y="1798075"/>
            <a:ext cx="27241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071" y="3553825"/>
            <a:ext cx="2900700" cy="15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 - Touchscreen</a:t>
            </a:r>
            <a:endParaRPr/>
          </a:p>
        </p:txBody>
      </p:sp>
      <p:sp>
        <p:nvSpPr>
          <p:cNvPr id="698" name="Google Shape;698;p57"/>
          <p:cNvSpPr txBox="1"/>
          <p:nvPr>
            <p:ph idx="1" type="body"/>
          </p:nvPr>
        </p:nvSpPr>
        <p:spPr>
          <a:xfrm>
            <a:off x="729450" y="2078875"/>
            <a:ext cx="4998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10” x 7” Display  (1280*800 pixel)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Single point touchscreen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Run tablet off of Nvidia Jetson Xavier NX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Touch sensor with USB</a:t>
            </a:r>
            <a:endParaRPr sz="1700"/>
          </a:p>
        </p:txBody>
      </p:sp>
      <p:pic>
        <p:nvPicPr>
          <p:cNvPr id="699" name="Google Shape;6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875" y="1853850"/>
            <a:ext cx="2927376" cy="292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 - Touchscreen</a:t>
            </a:r>
            <a:endParaRPr/>
          </a:p>
        </p:txBody>
      </p:sp>
      <p:sp>
        <p:nvSpPr>
          <p:cNvPr id="705" name="Google Shape;705;p58"/>
          <p:cNvSpPr txBox="1"/>
          <p:nvPr>
            <p:ph idx="1" type="body"/>
          </p:nvPr>
        </p:nvSpPr>
        <p:spPr>
          <a:xfrm>
            <a:off x="729450" y="2078875"/>
            <a:ext cx="3291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 python lib pyautogui 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Tracking mouse position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Return position values in pixel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893" y="2078875"/>
            <a:ext cx="4875683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Touchscreen Issues</a:t>
            </a:r>
            <a:endParaRPr/>
          </a:p>
        </p:txBody>
      </p:sp>
      <p:sp>
        <p:nvSpPr>
          <p:cNvPr id="712" name="Google Shape;712;p59"/>
          <p:cNvSpPr txBox="1"/>
          <p:nvPr>
            <p:ph idx="1" type="body"/>
          </p:nvPr>
        </p:nvSpPr>
        <p:spPr>
          <a:xfrm>
            <a:off x="729450" y="1926475"/>
            <a:ext cx="3842700" cy="27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Problem #1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Raspberry Pi touchscreen only have single touch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Potential Solutions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Replace a conductive touch panel with multitouch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 machine vision to track finger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9"/>
          <p:cNvSpPr txBox="1"/>
          <p:nvPr>
            <p:ph idx="1" type="body"/>
          </p:nvPr>
        </p:nvSpPr>
        <p:spPr>
          <a:xfrm>
            <a:off x="4968575" y="1853850"/>
            <a:ext cx="3842700" cy="28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Problem #2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Offset of the 2 phantom arm and the touchscreen need calibration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Potential Solutions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Set multipoint for calibration rather than limit switch and calculate the matrix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0"/>
          <p:cNvSpPr txBox="1"/>
          <p:nvPr>
            <p:ph idx="4294967295" type="body"/>
          </p:nvPr>
        </p:nvSpPr>
        <p:spPr>
          <a:xfrm>
            <a:off x="5312775" y="1404950"/>
            <a:ext cx="2891700" cy="1157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Challenge Overview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Concept Phase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Testing Phase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719" name="Google Shape;719;p60"/>
          <p:cNvSpPr/>
          <p:nvPr/>
        </p:nvSpPr>
        <p:spPr>
          <a:xfrm>
            <a:off x="5332825" y="3840608"/>
            <a:ext cx="2856000" cy="402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0"/>
          <p:cNvSpPr txBox="1"/>
          <p:nvPr>
            <p:ph type="title"/>
          </p:nvPr>
        </p:nvSpPr>
        <p:spPr>
          <a:xfrm>
            <a:off x="727800" y="401100"/>
            <a:ext cx="5025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721" name="Google Shape;721;p60"/>
          <p:cNvSpPr txBox="1"/>
          <p:nvPr/>
        </p:nvSpPr>
        <p:spPr>
          <a:xfrm>
            <a:off x="5312750" y="2773050"/>
            <a:ext cx="2891700" cy="148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Mechanical Design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Magnets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Electrical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b="1"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System</a:t>
            </a:r>
            <a:endParaRPr b="1"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p60"/>
          <p:cNvSpPr txBox="1"/>
          <p:nvPr/>
        </p:nvSpPr>
        <p:spPr>
          <a:xfrm>
            <a:off x="727802" y="1313100"/>
            <a:ext cx="3842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&amp; Background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Technical Details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Beta Thoughts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23" name="Google Shape;723;p60"/>
          <p:cNvCxnSpPr>
            <a:endCxn id="718" idx="1"/>
          </p:cNvCxnSpPr>
          <p:nvPr/>
        </p:nvCxnSpPr>
        <p:spPr>
          <a:xfrm>
            <a:off x="4638675" y="1625000"/>
            <a:ext cx="674100" cy="358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24" name="Google Shape;724;p60"/>
          <p:cNvCxnSpPr>
            <a:endCxn id="721" idx="1"/>
          </p:cNvCxnSpPr>
          <p:nvPr/>
        </p:nvCxnSpPr>
        <p:spPr>
          <a:xfrm>
            <a:off x="3857750" y="2390250"/>
            <a:ext cx="1455000" cy="112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25" name="Google Shape;725;p60"/>
          <p:cNvSpPr/>
          <p:nvPr/>
        </p:nvSpPr>
        <p:spPr>
          <a:xfrm>
            <a:off x="710000" y="2074750"/>
            <a:ext cx="3053100" cy="544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1"/>
          <p:cNvSpPr txBox="1"/>
          <p:nvPr>
            <p:ph type="title"/>
          </p:nvPr>
        </p:nvSpPr>
        <p:spPr>
          <a:xfrm>
            <a:off x="727650" y="55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System: Control Theory </a:t>
            </a:r>
            <a:r>
              <a:rPr lang="en"/>
              <a:t>– Passive</a:t>
            </a:r>
            <a:endParaRPr/>
          </a:p>
        </p:txBody>
      </p:sp>
      <p:pic>
        <p:nvPicPr>
          <p:cNvPr id="731" name="Google Shape;7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5475"/>
            <a:ext cx="8756900" cy="374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Overview</a:t>
            </a:r>
            <a:endParaRPr/>
          </a:p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Move 2 points around in a plane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Provide force to user through magnet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User can interact with various virtual objects through display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Robot can track location of 1 or 2 fingers</a:t>
            </a:r>
            <a:endParaRPr sz="2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2"/>
          <p:cNvSpPr txBox="1"/>
          <p:nvPr>
            <p:ph type="title"/>
          </p:nvPr>
        </p:nvSpPr>
        <p:spPr>
          <a:xfrm>
            <a:off x="727650" y="55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System: Control Theory </a:t>
            </a:r>
            <a:r>
              <a:rPr lang="en"/>
              <a:t>– Active</a:t>
            </a:r>
            <a:endParaRPr/>
          </a:p>
        </p:txBody>
      </p:sp>
      <p:pic>
        <p:nvPicPr>
          <p:cNvPr id="737" name="Google Shape;7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5475"/>
            <a:ext cx="8628844" cy="37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/>
          <p:nvPr>
            <p:ph type="title"/>
          </p:nvPr>
        </p:nvSpPr>
        <p:spPr>
          <a:xfrm>
            <a:off x="727650" y="55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System: Control Theory – Active</a:t>
            </a:r>
            <a:endParaRPr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50" y="1231525"/>
            <a:ext cx="8411228" cy="37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4"/>
          <p:cNvSpPr txBox="1"/>
          <p:nvPr>
            <p:ph type="title"/>
          </p:nvPr>
        </p:nvSpPr>
        <p:spPr>
          <a:xfrm>
            <a:off x="727650" y="55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System: Control Theory – Calibration</a:t>
            </a:r>
            <a:endParaRPr/>
          </a:p>
        </p:txBody>
      </p:sp>
      <p:pic>
        <p:nvPicPr>
          <p:cNvPr id="749" name="Google Shape;7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5475"/>
            <a:ext cx="8756900" cy="374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/>
          <p:nvPr>
            <p:ph idx="4294967295" type="body"/>
          </p:nvPr>
        </p:nvSpPr>
        <p:spPr>
          <a:xfrm>
            <a:off x="5312775" y="1404950"/>
            <a:ext cx="2891700" cy="1157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Challenge Overview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Concept Phase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Testing Phase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755" name="Google Shape;755;p65"/>
          <p:cNvSpPr txBox="1"/>
          <p:nvPr>
            <p:ph type="title"/>
          </p:nvPr>
        </p:nvSpPr>
        <p:spPr>
          <a:xfrm>
            <a:off x="727800" y="401100"/>
            <a:ext cx="5025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756" name="Google Shape;756;p65"/>
          <p:cNvSpPr txBox="1"/>
          <p:nvPr/>
        </p:nvSpPr>
        <p:spPr>
          <a:xfrm>
            <a:off x="5312750" y="2773050"/>
            <a:ext cx="2891700" cy="148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Mechanical Design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Magnets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Electrical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7" name="Google Shape;757;p65"/>
          <p:cNvSpPr txBox="1"/>
          <p:nvPr/>
        </p:nvSpPr>
        <p:spPr>
          <a:xfrm>
            <a:off x="727802" y="1313100"/>
            <a:ext cx="3842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&amp; Background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Technical Details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Beta Thoughts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8" name="Google Shape;758;p65"/>
          <p:cNvCxnSpPr>
            <a:endCxn id="754" idx="1"/>
          </p:cNvCxnSpPr>
          <p:nvPr/>
        </p:nvCxnSpPr>
        <p:spPr>
          <a:xfrm>
            <a:off x="4638675" y="1625000"/>
            <a:ext cx="674100" cy="358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59" name="Google Shape;759;p65"/>
          <p:cNvCxnSpPr>
            <a:endCxn id="756" idx="1"/>
          </p:cNvCxnSpPr>
          <p:nvPr/>
        </p:nvCxnSpPr>
        <p:spPr>
          <a:xfrm>
            <a:off x="3857750" y="2390250"/>
            <a:ext cx="1455000" cy="112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60" name="Google Shape;760;p65"/>
          <p:cNvSpPr/>
          <p:nvPr/>
        </p:nvSpPr>
        <p:spPr>
          <a:xfrm>
            <a:off x="710000" y="2839975"/>
            <a:ext cx="2847900" cy="544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6"/>
          <p:cNvSpPr txBox="1"/>
          <p:nvPr>
            <p:ph idx="4294967295" type="body"/>
          </p:nvPr>
        </p:nvSpPr>
        <p:spPr>
          <a:xfrm>
            <a:off x="5312775" y="1404950"/>
            <a:ext cx="2891700" cy="1157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Challenge Overview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Concept Phase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Testing Phase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766" name="Google Shape;766;p66"/>
          <p:cNvSpPr txBox="1"/>
          <p:nvPr>
            <p:ph type="title"/>
          </p:nvPr>
        </p:nvSpPr>
        <p:spPr>
          <a:xfrm>
            <a:off x="727800" y="401100"/>
            <a:ext cx="5025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767" name="Google Shape;767;p66"/>
          <p:cNvSpPr txBox="1"/>
          <p:nvPr/>
        </p:nvSpPr>
        <p:spPr>
          <a:xfrm>
            <a:off x="5312750" y="2773050"/>
            <a:ext cx="2891700" cy="148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Mechanical Design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Magnets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Electrical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66"/>
          <p:cNvSpPr txBox="1"/>
          <p:nvPr/>
        </p:nvSpPr>
        <p:spPr>
          <a:xfrm>
            <a:off x="727802" y="1313100"/>
            <a:ext cx="3842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&amp; Background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Technical Details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Beta Thoughts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9" name="Google Shape;769;p66"/>
          <p:cNvCxnSpPr>
            <a:endCxn id="765" idx="1"/>
          </p:cNvCxnSpPr>
          <p:nvPr/>
        </p:nvCxnSpPr>
        <p:spPr>
          <a:xfrm>
            <a:off x="4638675" y="1625000"/>
            <a:ext cx="674100" cy="358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70" name="Google Shape;770;p66"/>
          <p:cNvCxnSpPr>
            <a:endCxn id="767" idx="1"/>
          </p:cNvCxnSpPr>
          <p:nvPr/>
        </p:nvCxnSpPr>
        <p:spPr>
          <a:xfrm>
            <a:off x="3857750" y="2390250"/>
            <a:ext cx="1455000" cy="112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71" name="Google Shape;771;p66"/>
          <p:cNvSpPr/>
          <p:nvPr/>
        </p:nvSpPr>
        <p:spPr>
          <a:xfrm>
            <a:off x="710000" y="3610925"/>
            <a:ext cx="2792700" cy="544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for </a:t>
            </a:r>
            <a:r>
              <a:rPr lang="en"/>
              <a:t>Beta-Mechanical</a:t>
            </a:r>
            <a:endParaRPr/>
          </a:p>
        </p:txBody>
      </p:sp>
      <p:sp>
        <p:nvSpPr>
          <p:cNvPr id="777" name="Google Shape;777;p67"/>
          <p:cNvSpPr txBox="1"/>
          <p:nvPr/>
        </p:nvSpPr>
        <p:spPr>
          <a:xfrm>
            <a:off x="729450" y="1880400"/>
            <a:ext cx="4119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Improve backdrivability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Slight redesign on Base Link shaft stack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Remake drive pulleys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Improve stiffness in the frame via gussets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Add acrylic guards to remove pinch points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8" name="Google Shape;778;p67"/>
          <p:cNvPicPr preferRelativeResize="0"/>
          <p:nvPr/>
        </p:nvPicPr>
        <p:blipFill rotWithShape="1">
          <a:blip r:embed="rId3">
            <a:alphaModFix/>
          </a:blip>
          <a:srcRect b="0" l="0" r="0" t="16492"/>
          <a:stretch/>
        </p:blipFill>
        <p:spPr>
          <a:xfrm>
            <a:off x="5788725" y="785550"/>
            <a:ext cx="2824776" cy="41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for Beta-Controls</a:t>
            </a:r>
            <a:endParaRPr/>
          </a:p>
        </p:txBody>
      </p:sp>
      <p:sp>
        <p:nvSpPr>
          <p:cNvPr id="784" name="Google Shape;784;p68"/>
          <p:cNvSpPr txBox="1"/>
          <p:nvPr/>
        </p:nvSpPr>
        <p:spPr>
          <a:xfrm>
            <a:off x="661175" y="1853850"/>
            <a:ext cx="5398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Improved Wire Management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Continue to tune control algorithms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Aforementioned Touch Screen Issues: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Calibration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Multi-touch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5" name="Google Shape;785;p68"/>
          <p:cNvPicPr preferRelativeResize="0"/>
          <p:nvPr/>
        </p:nvPicPr>
        <p:blipFill rotWithShape="1">
          <a:blip r:embed="rId3">
            <a:alphaModFix/>
          </a:blip>
          <a:srcRect b="2969" l="0" r="0" t="16766"/>
          <a:stretch/>
        </p:blipFill>
        <p:spPr>
          <a:xfrm>
            <a:off x="6151105" y="1012112"/>
            <a:ext cx="2733126" cy="389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9"/>
          <p:cNvSpPr txBox="1"/>
          <p:nvPr>
            <p:ph type="title"/>
          </p:nvPr>
        </p:nvSpPr>
        <p:spPr>
          <a:xfrm>
            <a:off x="729450" y="452051"/>
            <a:ext cx="7688400" cy="11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Slides</a:t>
            </a:r>
            <a:endParaRPr b="0" sz="2400"/>
          </a:p>
        </p:txBody>
      </p:sp>
      <p:sp>
        <p:nvSpPr>
          <p:cNvPr id="791" name="Google Shape;791;p69"/>
          <p:cNvSpPr txBox="1"/>
          <p:nvPr/>
        </p:nvSpPr>
        <p:spPr>
          <a:xfrm>
            <a:off x="664251" y="1246051"/>
            <a:ext cx="7237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Motor and gearbox selection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Workspace plots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Condition number, resolution, backlash, output force, motor torque, reflected inertia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0"/>
          <p:cNvSpPr txBox="1"/>
          <p:nvPr>
            <p:ph type="title"/>
          </p:nvPr>
        </p:nvSpPr>
        <p:spPr>
          <a:xfrm>
            <a:off x="727650" y="1346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Selection</a:t>
            </a:r>
            <a:endParaRPr/>
          </a:p>
        </p:txBody>
      </p:sp>
      <p:sp>
        <p:nvSpPr>
          <p:cNvPr id="797" name="Google Shape;797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BLY172D-24V-2000</a:t>
            </a:r>
            <a:r>
              <a:rPr lang="en" sz="1700"/>
              <a:t> from Anaheim Automation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Continuous torque:  </a:t>
            </a:r>
            <a:r>
              <a:rPr b="1" lang="en" sz="1700"/>
              <a:t>0.2N-m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Torque constant: </a:t>
            </a:r>
            <a:r>
              <a:rPr b="1" lang="en" sz="1700"/>
              <a:t>0.055 N-m/A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Continuous speed: </a:t>
            </a:r>
            <a:r>
              <a:rPr b="1" lang="en" sz="1700"/>
              <a:t>2000 rpm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Motor inertia: </a:t>
            </a:r>
            <a:r>
              <a:rPr b="1" lang="en" sz="1700"/>
              <a:t>48.0 g-cm2</a:t>
            </a:r>
            <a:endParaRPr b="1" sz="1700"/>
          </a:p>
        </p:txBody>
      </p:sp>
      <p:pic>
        <p:nvPicPr>
          <p:cNvPr id="798" name="Google Shape;7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775" y="2024525"/>
            <a:ext cx="2857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Gearbox Selection</a:t>
            </a:r>
            <a:endParaRPr/>
          </a:p>
        </p:txBody>
      </p:sp>
      <p:sp>
        <p:nvSpPr>
          <p:cNvPr id="804" name="Google Shape;804;p71"/>
          <p:cNvSpPr txBox="1"/>
          <p:nvPr>
            <p:ph idx="1" type="body"/>
          </p:nvPr>
        </p:nvSpPr>
        <p:spPr>
          <a:xfrm>
            <a:off x="685925" y="2006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GBPS-0401-CS-005</a:t>
            </a:r>
            <a:r>
              <a:rPr lang="en" sz="1700"/>
              <a:t> from Anaheim Automation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Gear ratio: </a:t>
            </a:r>
            <a:r>
              <a:rPr b="1" lang="en" sz="1700"/>
              <a:t>5:1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Backlash: </a:t>
            </a:r>
            <a:r>
              <a:rPr b="1" lang="en" sz="1700"/>
              <a:t>0.1 degrees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Efficiency: </a:t>
            </a:r>
            <a:r>
              <a:rPr b="1" lang="en" sz="1700"/>
              <a:t>95%</a:t>
            </a:r>
            <a:endParaRPr b="1" sz="1700"/>
          </a:p>
        </p:txBody>
      </p:sp>
      <p:pic>
        <p:nvPicPr>
          <p:cNvPr id="805" name="Google Shape;80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975" y="2006338"/>
            <a:ext cx="28575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Requirements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Continuous 6N at the end effector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Moving speed up to 150 mm/s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Wall stiffness of 1N/mm</a:t>
            </a:r>
            <a:endParaRPr sz="2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2"/>
          <p:cNvSpPr txBox="1"/>
          <p:nvPr>
            <p:ph type="title"/>
          </p:nvPr>
        </p:nvSpPr>
        <p:spPr>
          <a:xfrm>
            <a:off x="727650" y="614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 Number Plot</a:t>
            </a:r>
            <a:endParaRPr/>
          </a:p>
        </p:txBody>
      </p:sp>
      <p:pic>
        <p:nvPicPr>
          <p:cNvPr id="811" name="Google Shape;81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475" y="1273575"/>
            <a:ext cx="4737040" cy="3688526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72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3"/>
          <p:cNvSpPr txBox="1"/>
          <p:nvPr>
            <p:ph type="title"/>
          </p:nvPr>
        </p:nvSpPr>
        <p:spPr>
          <a:xfrm>
            <a:off x="727650" y="585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 Plot</a:t>
            </a:r>
            <a:endParaRPr/>
          </a:p>
        </p:txBody>
      </p:sp>
      <p:pic>
        <p:nvPicPr>
          <p:cNvPr id="818" name="Google Shape;81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450" y="1121125"/>
            <a:ext cx="5085499" cy="39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73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4"/>
          <p:cNvSpPr txBox="1"/>
          <p:nvPr>
            <p:ph type="title"/>
          </p:nvPr>
        </p:nvSpPr>
        <p:spPr>
          <a:xfrm>
            <a:off x="727650" y="575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Backlash Plot</a:t>
            </a:r>
            <a:endParaRPr/>
          </a:p>
        </p:txBody>
      </p:sp>
      <p:pic>
        <p:nvPicPr>
          <p:cNvPr id="825" name="Google Shape;825;p74"/>
          <p:cNvPicPr preferRelativeResize="0"/>
          <p:nvPr/>
        </p:nvPicPr>
        <p:blipFill rotWithShape="1">
          <a:blip r:embed="rId3">
            <a:alphaModFix/>
          </a:blip>
          <a:srcRect b="0" l="0" r="803" t="0"/>
          <a:stretch/>
        </p:blipFill>
        <p:spPr>
          <a:xfrm>
            <a:off x="1985775" y="1110525"/>
            <a:ext cx="5130974" cy="39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74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5"/>
          <p:cNvSpPr txBox="1"/>
          <p:nvPr>
            <p:ph type="title"/>
          </p:nvPr>
        </p:nvSpPr>
        <p:spPr>
          <a:xfrm>
            <a:off x="727650" y="60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Plot</a:t>
            </a:r>
            <a:endParaRPr/>
          </a:p>
        </p:txBody>
      </p:sp>
      <p:pic>
        <p:nvPicPr>
          <p:cNvPr id="832" name="Google Shape;8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588" y="1142900"/>
            <a:ext cx="4988827" cy="38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75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6"/>
          <p:cNvSpPr txBox="1"/>
          <p:nvPr>
            <p:ph type="title"/>
          </p:nvPr>
        </p:nvSpPr>
        <p:spPr>
          <a:xfrm>
            <a:off x="727650" y="614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Plot</a:t>
            </a:r>
            <a:endParaRPr/>
          </a:p>
        </p:txBody>
      </p:sp>
      <p:pic>
        <p:nvPicPr>
          <p:cNvPr id="839" name="Google Shape;8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13" y="1150150"/>
            <a:ext cx="5038374" cy="3820201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6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7"/>
          <p:cNvSpPr txBox="1"/>
          <p:nvPr>
            <p:ph type="title"/>
          </p:nvPr>
        </p:nvSpPr>
        <p:spPr>
          <a:xfrm>
            <a:off x="727800" y="5714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Inertia Plot</a:t>
            </a:r>
            <a:endParaRPr/>
          </a:p>
        </p:txBody>
      </p:sp>
      <p:pic>
        <p:nvPicPr>
          <p:cNvPr id="846" name="Google Shape;8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750" y="1106625"/>
            <a:ext cx="5035684" cy="3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77"/>
          <p:cNvSpPr txBox="1"/>
          <p:nvPr/>
        </p:nvSpPr>
        <p:spPr>
          <a:xfrm>
            <a:off x="7327125" y="4483325"/>
            <a:ext cx="1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*For right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4294967295" type="body"/>
          </p:nvPr>
        </p:nvSpPr>
        <p:spPr>
          <a:xfrm>
            <a:off x="5312775" y="1404950"/>
            <a:ext cx="2891700" cy="1157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Challenge Overview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b="1" lang="en" sz="1900">
                <a:solidFill>
                  <a:schemeClr val="lt1"/>
                </a:solidFill>
              </a:rPr>
              <a:t>Concept Phase</a:t>
            </a:r>
            <a:endParaRPr b="1"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lphaUcPeriod"/>
            </a:pPr>
            <a:r>
              <a:rPr lang="en" sz="1900">
                <a:solidFill>
                  <a:schemeClr val="lt1"/>
                </a:solidFill>
              </a:rPr>
              <a:t>Testing Phase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5332825" y="1774969"/>
            <a:ext cx="2856000" cy="402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727800" y="401100"/>
            <a:ext cx="5025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5312750" y="2773050"/>
            <a:ext cx="2891700" cy="148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Mechanical Design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Magnets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Electrical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UcPeriod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System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727802" y="1313100"/>
            <a:ext cx="3842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&amp; Background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Technical Details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AutoNum type="arabicPeriod"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Beta Thoughts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5" name="Google Shape;185;p19"/>
          <p:cNvCxnSpPr>
            <a:endCxn id="180" idx="1"/>
          </p:cNvCxnSpPr>
          <p:nvPr/>
        </p:nvCxnSpPr>
        <p:spPr>
          <a:xfrm>
            <a:off x="4638675" y="1625000"/>
            <a:ext cx="674100" cy="358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6" name="Google Shape;186;p19"/>
          <p:cNvCxnSpPr>
            <a:endCxn id="183" idx="1"/>
          </p:cNvCxnSpPr>
          <p:nvPr/>
        </p:nvCxnSpPr>
        <p:spPr>
          <a:xfrm>
            <a:off x="3857750" y="2390250"/>
            <a:ext cx="1455000" cy="112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7" name="Google Shape;187;p19"/>
          <p:cNvSpPr/>
          <p:nvPr/>
        </p:nvSpPr>
        <p:spPr>
          <a:xfrm>
            <a:off x="710000" y="1341100"/>
            <a:ext cx="3794700" cy="544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Phase	</a:t>
            </a:r>
            <a:endParaRPr/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Brainstorm different ways to achieve all DOF: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Gantry systems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Cable systems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Linkage systems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528" y="4076674"/>
            <a:ext cx="2784626" cy="11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125" y="556812"/>
            <a:ext cx="2563025" cy="187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125" y="2505974"/>
            <a:ext cx="3201425" cy="15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/>
          <p:nvPr/>
        </p:nvSpPr>
        <p:spPr>
          <a:xfrm>
            <a:off x="4988125" y="642450"/>
            <a:ext cx="3594000" cy="1787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4988125" y="2505850"/>
            <a:ext cx="3594000" cy="157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4988125" y="4152750"/>
            <a:ext cx="3594000" cy="903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Phase	</a:t>
            </a:r>
            <a:endParaRPr/>
          </a:p>
        </p:txBody>
      </p:sp>
      <p:sp>
        <p:nvSpPr>
          <p:cNvPr id="205" name="Google Shape;205;p21"/>
          <p:cNvSpPr txBox="1"/>
          <p:nvPr>
            <p:ph idx="1" type="body"/>
          </p:nvPr>
        </p:nvSpPr>
        <p:spPr>
          <a:xfrm>
            <a:off x="729450" y="2078875"/>
            <a:ext cx="2799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Ideation of prototypes: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Gantry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Cable Bot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Open Linkage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Closed Linkage</a:t>
            </a:r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625" y="877375"/>
            <a:ext cx="2355752" cy="2288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698" y="960604"/>
            <a:ext cx="1971753" cy="215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739" y="3531246"/>
            <a:ext cx="2090668" cy="8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5480" y="3418439"/>
            <a:ext cx="1561183" cy="94907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/>
          <p:nvPr/>
        </p:nvSpPr>
        <p:spPr>
          <a:xfrm>
            <a:off x="3905022" y="878827"/>
            <a:ext cx="2355900" cy="2295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6432156" y="878827"/>
            <a:ext cx="2355900" cy="2295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3905022" y="3233277"/>
            <a:ext cx="4882800" cy="128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